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966" r:id="rId3"/>
    <p:sldId id="899" r:id="rId4"/>
    <p:sldId id="986" r:id="rId5"/>
    <p:sldId id="904" r:id="rId6"/>
    <p:sldId id="905" r:id="rId7"/>
    <p:sldId id="906" r:id="rId8"/>
    <p:sldId id="907" r:id="rId9"/>
    <p:sldId id="972" r:id="rId10"/>
    <p:sldId id="909" r:id="rId11"/>
    <p:sldId id="851" r:id="rId12"/>
    <p:sldId id="967" r:id="rId13"/>
    <p:sldId id="989" r:id="rId14"/>
    <p:sldId id="900" r:id="rId15"/>
    <p:sldId id="990" r:id="rId16"/>
    <p:sldId id="991" r:id="rId17"/>
    <p:sldId id="980" r:id="rId18"/>
    <p:sldId id="981" r:id="rId19"/>
    <p:sldId id="982" r:id="rId20"/>
    <p:sldId id="983" r:id="rId21"/>
    <p:sldId id="984" r:id="rId22"/>
    <p:sldId id="992" r:id="rId23"/>
    <p:sldId id="993" r:id="rId24"/>
    <p:sldId id="994" r:id="rId25"/>
    <p:sldId id="995" r:id="rId26"/>
    <p:sldId id="996" r:id="rId27"/>
    <p:sldId id="997" r:id="rId28"/>
    <p:sldId id="901" r:id="rId29"/>
    <p:sldId id="998" r:id="rId30"/>
    <p:sldId id="1000" r:id="rId31"/>
    <p:sldId id="1001" r:id="rId32"/>
    <p:sldId id="1002" r:id="rId33"/>
    <p:sldId id="1003" r:id="rId34"/>
    <p:sldId id="1004" r:id="rId35"/>
    <p:sldId id="1005" r:id="rId36"/>
    <p:sldId id="1006" r:id="rId37"/>
    <p:sldId id="1007" r:id="rId38"/>
    <p:sldId id="1008" r:id="rId39"/>
    <p:sldId id="902" r:id="rId40"/>
    <p:sldId id="988" r:id="rId41"/>
    <p:sldId id="970" r:id="rId42"/>
    <p:sldId id="971" r:id="rId43"/>
    <p:sldId id="973" r:id="rId44"/>
    <p:sldId id="974" r:id="rId45"/>
    <p:sldId id="840" r:id="rId46"/>
    <p:sldId id="975" r:id="rId47"/>
    <p:sldId id="987" r:id="rId48"/>
    <p:sldId id="1009" r:id="rId49"/>
    <p:sldId id="513" r:id="rId50"/>
    <p:sldId id="411" r:id="rId51"/>
    <p:sldId id="541" r:id="rId52"/>
    <p:sldId id="1011" r:id="rId53"/>
    <p:sldId id="1010" r:id="rId54"/>
    <p:sldId id="1012" r:id="rId55"/>
    <p:sldId id="978" r:id="rId56"/>
    <p:sldId id="976" r:id="rId57"/>
    <p:sldId id="977" r:id="rId58"/>
    <p:sldId id="979" r:id="rId59"/>
    <p:sldId id="1013" r:id="rId60"/>
    <p:sldId id="699" r:id="rId61"/>
    <p:sldId id="1014" r:id="rId62"/>
    <p:sldId id="1015" r:id="rId63"/>
    <p:sldId id="1017" r:id="rId64"/>
    <p:sldId id="1018" r:id="rId65"/>
    <p:sldId id="1016" r:id="rId66"/>
    <p:sldId id="1019" r:id="rId67"/>
    <p:sldId id="1020" r:id="rId68"/>
    <p:sldId id="1021" r:id="rId69"/>
    <p:sldId id="1022" r:id="rId70"/>
    <p:sldId id="1023" r:id="rId71"/>
    <p:sldId id="1024" r:id="rId72"/>
    <p:sldId id="1025" r:id="rId73"/>
    <p:sldId id="1026" r:id="rId74"/>
    <p:sldId id="1027" r:id="rId75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F3EF17E-CC93-48A4-9DBA-644BAE71D179}">
          <p14:sldIdLst>
            <p14:sldId id="256"/>
            <p14:sldId id="966"/>
            <p14:sldId id="899"/>
            <p14:sldId id="986"/>
          </p14:sldIdLst>
        </p14:section>
        <p14:section name="Detection as Regression" id="{BC0691EF-E38F-4240-9CAC-568563E5FF02}">
          <p14:sldIdLst>
            <p14:sldId id="904"/>
            <p14:sldId id="905"/>
            <p14:sldId id="906"/>
            <p14:sldId id="907"/>
          </p14:sldIdLst>
        </p14:section>
        <p14:section name="Detection via Sliding Window" id="{6D2621C5-8983-4201-8DD8-02A126DCE2CC}">
          <p14:sldIdLst>
            <p14:sldId id="972"/>
            <p14:sldId id="909"/>
            <p14:sldId id="851"/>
            <p14:sldId id="967"/>
            <p14:sldId id="989"/>
            <p14:sldId id="900"/>
          </p14:sldIdLst>
        </p14:section>
        <p14:section name="Evaluating Detection" id="{79400A1A-00AD-432C-9E75-F2155FB1D79D}">
          <p14:sldIdLst>
            <p14:sldId id="990"/>
            <p14:sldId id="991"/>
          </p14:sldIdLst>
        </p14:section>
        <p14:section name="IoU" id="{3D8231FB-84CD-45C8-9733-81AF5B655431}">
          <p14:sldIdLst>
            <p14:sldId id="980"/>
            <p14:sldId id="981"/>
            <p14:sldId id="982"/>
            <p14:sldId id="983"/>
            <p14:sldId id="984"/>
          </p14:sldIdLst>
        </p14:section>
        <p14:section name="Precision and Recall" id="{24114377-7F0C-4B08-B41C-525119DCF02A}">
          <p14:sldIdLst>
            <p14:sldId id="992"/>
            <p14:sldId id="993"/>
            <p14:sldId id="994"/>
            <p14:sldId id="995"/>
            <p14:sldId id="996"/>
          </p14:sldIdLst>
        </p14:section>
        <p14:section name="Mean Average Precision" id="{BB756313-E709-4541-BB56-2B06CDD4B0B6}">
          <p14:sldIdLst>
            <p14:sldId id="997"/>
            <p14:sldId id="901"/>
            <p14:sldId id="998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902"/>
          </p14:sldIdLst>
        </p14:section>
        <p14:section name="Classical Approach" id="{5BF5C958-09B5-43DD-8D39-AE1B5BF04DA7}">
          <p14:sldIdLst>
            <p14:sldId id="988"/>
            <p14:sldId id="970"/>
            <p14:sldId id="971"/>
            <p14:sldId id="973"/>
            <p14:sldId id="974"/>
            <p14:sldId id="840"/>
            <p14:sldId id="975"/>
            <p14:sldId id="987"/>
            <p14:sldId id="1009"/>
          </p14:sldIdLst>
        </p14:section>
        <p14:section name="Region Proposal" id="{ED8A17D4-E1C4-44CE-9E94-69969161ED44}">
          <p14:sldIdLst>
            <p14:sldId id="513"/>
            <p14:sldId id="411"/>
            <p14:sldId id="541"/>
            <p14:sldId id="1011"/>
            <p14:sldId id="1010"/>
            <p14:sldId id="1012"/>
          </p14:sldIdLst>
        </p14:section>
        <p14:section name="Classical Approach (2)" id="{46CF95D3-CFC9-4AC3-B5A5-FCCAD9272D23}">
          <p14:sldIdLst>
            <p14:sldId id="978"/>
            <p14:sldId id="976"/>
            <p14:sldId id="977"/>
            <p14:sldId id="979"/>
          </p14:sldIdLst>
        </p14:section>
        <p14:section name="non-maximum suppression" id="{36713B1A-5A5C-47BC-9A41-6D7765C5CEF0}">
          <p14:sldIdLst>
            <p14:sldId id="1013"/>
            <p14:sldId id="699"/>
            <p14:sldId id="1014"/>
            <p14:sldId id="1015"/>
            <p14:sldId id="1017"/>
            <p14:sldId id="1018"/>
            <p14:sldId id="1016"/>
            <p14:sldId id="1019"/>
            <p14:sldId id="1020"/>
          </p14:sldIdLst>
        </p14:section>
        <p14:section name="Classical Approach (3)" id="{8B29083B-8EB9-4210-B208-F90FF5001982}">
          <p14:sldIdLst>
            <p14:sldId id="1021"/>
            <p14:sldId id="1022"/>
            <p14:sldId id="1023"/>
            <p14:sldId id="1024"/>
            <p14:sldId id="1025"/>
            <p14:sldId id="1026"/>
          </p14:sldIdLst>
        </p14:section>
        <p14:section name="break" id="{E77326B0-189B-4DD4-BB53-0FB254408413}">
          <p14:sldIdLst>
            <p14:sldId id="10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9900"/>
    <a:srgbClr val="23C1FF"/>
    <a:srgbClr val="0000FF"/>
    <a:srgbClr val="00CC00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069" autoAdjust="0"/>
  </p:normalViewPr>
  <p:slideViewPr>
    <p:cSldViewPr snapToGrid="0" snapToObjects="1">
      <p:cViewPr varScale="1">
        <p:scale>
          <a:sx n="108" d="100"/>
          <a:sy n="108" d="100"/>
        </p:scale>
        <p:origin x="10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28-Nov-20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28-Nov-20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4807D18-3EBE-4E6F-BCCD-59F37C7DECB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A3866-5306-41E6-BA44-4B0F5C2CD2BE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0C40E-CB92-478D-884A-688CBF6D2783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479D0-FAC2-4D6C-B2F1-6A2D0D68F6A9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06C0E-4900-4306-A394-A4E39CA21163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D1326-1BD4-4DC4-9F51-9647ED5CC21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1C7A1-AC8A-48ED-AA5D-7F12D99FB82E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E4D54F5-EACF-4100-AE94-304BAB140F3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2: Classical Object Detection 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Sliding Window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128" name="Picture 8" descr="Cute Dog and Cat Wallpaper.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334596" y="2732297"/>
            <a:ext cx="4236270" cy="265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381090" y="3142666"/>
            <a:ext cx="1522976" cy="185979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29755" y="3142665"/>
            <a:ext cx="1522976" cy="185979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78420" y="3142664"/>
            <a:ext cx="1522976" cy="1859795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66025" y="3365343"/>
            <a:ext cx="21788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CAT?	</a:t>
            </a:r>
            <a:r>
              <a:rPr lang="en-US" sz="2800" b="1" dirty="0">
                <a:solidFill>
                  <a:srgbClr val="FF0000"/>
                </a:solidFill>
              </a:rPr>
              <a:t>NO</a:t>
            </a:r>
          </a:p>
          <a:p>
            <a:endParaRPr lang="en-US" sz="2800" b="1" dirty="0"/>
          </a:p>
          <a:p>
            <a:r>
              <a:rPr lang="en-US" sz="2800" b="1" dirty="0"/>
              <a:t>DOG?	</a:t>
            </a:r>
            <a:r>
              <a:rPr lang="en-US" sz="2800" b="1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84097" y="3365342"/>
            <a:ext cx="94929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FF00"/>
                </a:solidFill>
              </a:rPr>
              <a:t>YES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807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0" grpId="0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3D0B753-A702-46AF-899B-9B217F3BB5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200" dirty="0"/>
              <a:t>Classical approach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Single Class Detection: Face Detection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ABFADA-2035-430D-AF65-88CEB099F3F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709" y="3690331"/>
            <a:ext cx="3181178" cy="231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DB0A0B-BCE4-4B44-AB9C-88F139AFE8C2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5805" y="2321470"/>
            <a:ext cx="4379224" cy="143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85F1F-D2A3-4418-A9A3-3ABF3EC734C1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0911" y="4066331"/>
            <a:ext cx="4487245" cy="162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9D4FB0-CE21-49A5-BA98-B41D20724B76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65948" y="1602401"/>
            <a:ext cx="2139218" cy="325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1E317D-D768-41E8-A1CF-F716CEE919A4}"/>
              </a:ext>
            </a:extLst>
          </p:cNvPr>
          <p:cNvSpPr txBox="1"/>
          <p:nvPr/>
        </p:nvSpPr>
        <p:spPr>
          <a:xfrm>
            <a:off x="4820911" y="5881899"/>
            <a:ext cx="60242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*that’s pretty much what I did back in the day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720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343514-1330-4743-8A0B-4371CAFA043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Classical approach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Single Class Detection : Human Detection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42C20-D4E9-46A9-AFD4-DAA873DD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69" y="2486024"/>
            <a:ext cx="4722905" cy="3542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274172-5076-40EE-9F20-065EAC76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66" y="2486025"/>
            <a:ext cx="6160311" cy="35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EF35465-AEB4-46F8-B5C0-0851401986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Generic, Multi-class, all at once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Object Detection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pic>
        <p:nvPicPr>
          <p:cNvPr id="11" name="Picture 10" descr="A picture containing road, outdoor, building, street&#10;&#10;Description automatically generated">
            <a:extLst>
              <a:ext uri="{FF2B5EF4-FFF2-40B4-BE49-F238E27FC236}">
                <a16:creationId xmlns:a16="http://schemas.microsoft.com/office/drawing/2014/main" id="{B6C36095-BDAB-4F80-ADAA-4A5CD2A5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2" y="2516918"/>
            <a:ext cx="5544715" cy="37261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112F31-EC43-491B-A1F9-B527FE8D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08" y="2427891"/>
            <a:ext cx="5353108" cy="39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9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Datasets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06770203"/>
              </p:ext>
            </p:extLst>
          </p:nvPr>
        </p:nvGraphicFramePr>
        <p:xfrm>
          <a:off x="1889126" y="2266251"/>
          <a:ext cx="7766503" cy="3722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3788">
                  <a:extLst>
                    <a:ext uri="{9D8B030D-6E8A-4147-A177-3AD203B41FA5}">
                      <a16:colId xmlns:a16="http://schemas.microsoft.com/office/drawing/2014/main" val="3086140026"/>
                    </a:ext>
                  </a:extLst>
                </a:gridCol>
                <a:gridCol w="1870905">
                  <a:extLst>
                    <a:ext uri="{9D8B030D-6E8A-4147-A177-3AD203B41FA5}">
                      <a16:colId xmlns:a16="http://schemas.microsoft.com/office/drawing/2014/main" val="3674294831"/>
                    </a:ext>
                  </a:extLst>
                </a:gridCol>
                <a:gridCol w="1870905">
                  <a:extLst>
                    <a:ext uri="{9D8B030D-6E8A-4147-A177-3AD203B41FA5}">
                      <a16:colId xmlns:a16="http://schemas.microsoft.com/office/drawing/2014/main" val="3353021713"/>
                    </a:ext>
                  </a:extLst>
                </a:gridCol>
                <a:gridCol w="1870905">
                  <a:extLst>
                    <a:ext uri="{9D8B030D-6E8A-4147-A177-3AD203B41FA5}">
                      <a16:colId xmlns:a16="http://schemas.microsoft.com/office/drawing/2014/main" val="564074757"/>
                    </a:ext>
                  </a:extLst>
                </a:gridCol>
              </a:tblGrid>
              <a:tr h="930729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PASCAL</a:t>
                      </a:r>
                      <a:r>
                        <a:rPr lang="en-US" sz="1600" baseline="0" dirty="0"/>
                        <a:t> VOC (2010)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ImageNet Detection (ILSVRC</a:t>
                      </a:r>
                      <a:r>
                        <a:rPr lang="en-US" sz="1600" baseline="0" dirty="0"/>
                        <a:t> 2014)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MS-COCO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(2014)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45682"/>
                  </a:ext>
                </a:extLst>
              </a:tr>
              <a:tr h="9307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classes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93362"/>
                  </a:ext>
                </a:extLst>
              </a:tr>
              <a:tr h="9307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images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train + </a:t>
                      </a:r>
                      <a:r>
                        <a:rPr lang="en-US" sz="1600" dirty="0" err="1"/>
                        <a:t>val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~20k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~470k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~120k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36667"/>
                  </a:ext>
                </a:extLst>
              </a:tr>
              <a:tr h="9307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Mean objects 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per image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7.2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45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66620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Evaluating Detection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53898109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A4A4FC-4154-4562-A912-3972777A878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Intersection Over Union</a:t>
            </a:r>
          </a:p>
          <a:p>
            <a:r>
              <a:rPr lang="en-US" dirty="0"/>
              <a:t>Precision and Recall</a:t>
            </a:r>
          </a:p>
          <a:p>
            <a:r>
              <a:rPr lang="en-US" dirty="0"/>
              <a:t>Mean Average Precision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647459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Intersection over Union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4157791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8459702B-740A-4025-9355-D5EB6623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96" y="2676370"/>
            <a:ext cx="4347506" cy="339105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8EEE9-CE1F-4073-BAAE-62D5004EAB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3" y="2009775"/>
            <a:ext cx="5030935" cy="4025900"/>
          </a:xfrm>
        </p:spPr>
        <p:txBody>
          <a:bodyPr/>
          <a:lstStyle/>
          <a:p>
            <a:r>
              <a:rPr lang="en-US" dirty="0"/>
              <a:t>“Jaccard similarity” or “Jaccard index”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Intersection over Union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Picture 11" descr="A fox lying in the grass&#10;&#10;Description automatically generated">
            <a:extLst>
              <a:ext uri="{FF2B5EF4-FFF2-40B4-BE49-F238E27FC236}">
                <a16:creationId xmlns:a16="http://schemas.microsoft.com/office/drawing/2014/main" id="{24870834-5843-4D1F-B211-D011F9CD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4" y="1944723"/>
            <a:ext cx="5962650" cy="39433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A5E990-F815-4083-9358-AB8131575C4D}"/>
              </a:ext>
            </a:extLst>
          </p:cNvPr>
          <p:cNvSpPr/>
          <p:nvPr/>
        </p:nvSpPr>
        <p:spPr>
          <a:xfrm>
            <a:off x="8123272" y="3009012"/>
            <a:ext cx="2317897" cy="2041451"/>
          </a:xfrm>
          <a:prstGeom prst="rect">
            <a:avLst/>
          </a:prstGeom>
          <a:noFill/>
          <a:ln w="38100">
            <a:solidFill>
              <a:srgbClr val="66FF3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A49636-FF08-4E49-8BB8-5F2E2D513D63}"/>
              </a:ext>
            </a:extLst>
          </p:cNvPr>
          <p:cNvSpPr/>
          <p:nvPr/>
        </p:nvSpPr>
        <p:spPr>
          <a:xfrm>
            <a:off x="7678331" y="2576621"/>
            <a:ext cx="2317897" cy="204145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EFC71-B67C-4BFA-8153-B029BCB713C8}"/>
              </a:ext>
            </a:extLst>
          </p:cNvPr>
          <p:cNvSpPr txBox="1"/>
          <p:nvPr/>
        </p:nvSpPr>
        <p:spPr>
          <a:xfrm>
            <a:off x="7945474" y="2160735"/>
            <a:ext cx="17836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D38F9-839D-4615-AC89-19C0847CDBF6}"/>
              </a:ext>
            </a:extLst>
          </p:cNvPr>
          <p:cNvSpPr txBox="1"/>
          <p:nvPr/>
        </p:nvSpPr>
        <p:spPr>
          <a:xfrm>
            <a:off x="8543500" y="5102889"/>
            <a:ext cx="17836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6FF33"/>
                </a:solidFill>
              </a:rPr>
              <a:t>Ground Truth</a:t>
            </a:r>
            <a:endParaRPr lang="id-ID" dirty="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1617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8EEE9-CE1F-4073-BAAE-62D5004EAB95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363" y="2009775"/>
                <a:ext cx="5030935" cy="40259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&gt;0.5 </m:t>
                    </m:r>
                  </m:oMath>
                </a14:m>
                <a:r>
                  <a:rPr lang="en-US" dirty="0"/>
                  <a:t> is “decent”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8EEE9-CE1F-4073-BAAE-62D5004EA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363" y="2009775"/>
                <a:ext cx="5030935" cy="4025900"/>
              </a:xfrm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Intersection over Union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Picture 11" descr="A fox lying in the grass&#10;&#10;Description automatically generated">
            <a:extLst>
              <a:ext uri="{FF2B5EF4-FFF2-40B4-BE49-F238E27FC236}">
                <a16:creationId xmlns:a16="http://schemas.microsoft.com/office/drawing/2014/main" id="{24870834-5843-4D1F-B211-D011F9CD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4" y="1944723"/>
            <a:ext cx="5962650" cy="39433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A5E990-F815-4083-9358-AB8131575C4D}"/>
              </a:ext>
            </a:extLst>
          </p:cNvPr>
          <p:cNvSpPr/>
          <p:nvPr/>
        </p:nvSpPr>
        <p:spPr>
          <a:xfrm>
            <a:off x="8123272" y="3009012"/>
            <a:ext cx="2317897" cy="2041451"/>
          </a:xfrm>
          <a:prstGeom prst="rect">
            <a:avLst/>
          </a:prstGeom>
          <a:noFill/>
          <a:ln w="38100">
            <a:solidFill>
              <a:srgbClr val="66FF3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A49636-FF08-4E49-8BB8-5F2E2D513D63}"/>
              </a:ext>
            </a:extLst>
          </p:cNvPr>
          <p:cNvSpPr/>
          <p:nvPr/>
        </p:nvSpPr>
        <p:spPr>
          <a:xfrm>
            <a:off x="7678331" y="2576621"/>
            <a:ext cx="2317897" cy="204145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EFC71-B67C-4BFA-8153-B029BCB713C8}"/>
              </a:ext>
            </a:extLst>
          </p:cNvPr>
          <p:cNvSpPr txBox="1"/>
          <p:nvPr/>
        </p:nvSpPr>
        <p:spPr>
          <a:xfrm>
            <a:off x="7945474" y="2160735"/>
            <a:ext cx="17836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D38F9-839D-4615-AC89-19C0847CDBF6}"/>
              </a:ext>
            </a:extLst>
          </p:cNvPr>
          <p:cNvSpPr txBox="1"/>
          <p:nvPr/>
        </p:nvSpPr>
        <p:spPr>
          <a:xfrm>
            <a:off x="8543500" y="5102889"/>
            <a:ext cx="17836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6FF33"/>
                </a:solidFill>
              </a:rPr>
              <a:t>Ground Truth</a:t>
            </a:r>
            <a:endParaRPr lang="id-ID" dirty="0">
              <a:solidFill>
                <a:srgbClr val="66FF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81C1AF-64DC-4BAA-956E-F18E1863972D}"/>
                  </a:ext>
                </a:extLst>
              </p:cNvPr>
              <p:cNvSpPr txBox="1"/>
              <p:nvPr/>
            </p:nvSpPr>
            <p:spPr>
              <a:xfrm>
                <a:off x="8394253" y="4223473"/>
                <a:ext cx="1358309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>
                <a:softEdge rad="254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b="0" i="1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b="0" i="1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d-ID" dirty="0">
                  <a:solidFill>
                    <a:sysClr val="windowText" lastClr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81C1AF-64DC-4BAA-956E-F18E1863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253" y="4223473"/>
                <a:ext cx="13583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softEdge rad="25400"/>
              </a:effectLst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A701812-D65C-437A-B8F2-3C4C40019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2" y="4342807"/>
            <a:ext cx="5236396" cy="16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2245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Object Localization</a:t>
            </a:r>
          </a:p>
          <a:p>
            <a:r>
              <a:rPr lang="en-US" dirty="0"/>
              <a:t>Part 2: Classical Object Detection </a:t>
            </a:r>
          </a:p>
          <a:p>
            <a:r>
              <a:rPr lang="en-US" dirty="0"/>
              <a:t>Part 3: Two-Stage Object Detection</a:t>
            </a:r>
          </a:p>
          <a:p>
            <a:r>
              <a:rPr lang="en-US"/>
              <a:t>Part 4: One-Stage Object Detection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5899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8EEE9-CE1F-4073-BAAE-62D5004EAB95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363" y="2009775"/>
                <a:ext cx="5030935" cy="40259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&gt;0.5 </m:t>
                    </m:r>
                  </m:oMath>
                </a14:m>
                <a:r>
                  <a:rPr lang="en-US" dirty="0"/>
                  <a:t> is “decent”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&gt;0.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“pretty good”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8EEE9-CE1F-4073-BAAE-62D5004EA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363" y="2009775"/>
                <a:ext cx="5030935" cy="4025900"/>
              </a:xfrm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Intersection over Union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Picture 11" descr="A fox lying in the grass&#10;&#10;Description automatically generated">
            <a:extLst>
              <a:ext uri="{FF2B5EF4-FFF2-40B4-BE49-F238E27FC236}">
                <a16:creationId xmlns:a16="http://schemas.microsoft.com/office/drawing/2014/main" id="{24870834-5843-4D1F-B211-D011F9CD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4" y="1944723"/>
            <a:ext cx="5962650" cy="39433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A5E990-F815-4083-9358-AB8131575C4D}"/>
              </a:ext>
            </a:extLst>
          </p:cNvPr>
          <p:cNvSpPr/>
          <p:nvPr/>
        </p:nvSpPr>
        <p:spPr>
          <a:xfrm>
            <a:off x="8123272" y="3009012"/>
            <a:ext cx="2317897" cy="2041451"/>
          </a:xfrm>
          <a:prstGeom prst="rect">
            <a:avLst/>
          </a:prstGeom>
          <a:noFill/>
          <a:ln w="38100">
            <a:solidFill>
              <a:srgbClr val="66FF3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A49636-FF08-4E49-8BB8-5F2E2D513D63}"/>
              </a:ext>
            </a:extLst>
          </p:cNvPr>
          <p:cNvSpPr/>
          <p:nvPr/>
        </p:nvSpPr>
        <p:spPr>
          <a:xfrm>
            <a:off x="7922886" y="2810542"/>
            <a:ext cx="2317897" cy="204145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EFC71-B67C-4BFA-8153-B029BCB713C8}"/>
              </a:ext>
            </a:extLst>
          </p:cNvPr>
          <p:cNvSpPr txBox="1"/>
          <p:nvPr/>
        </p:nvSpPr>
        <p:spPr>
          <a:xfrm>
            <a:off x="8190029" y="2394656"/>
            <a:ext cx="17836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D38F9-839D-4615-AC89-19C0847CDBF6}"/>
              </a:ext>
            </a:extLst>
          </p:cNvPr>
          <p:cNvSpPr txBox="1"/>
          <p:nvPr/>
        </p:nvSpPr>
        <p:spPr>
          <a:xfrm>
            <a:off x="8543500" y="5102889"/>
            <a:ext cx="17836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6FF33"/>
                </a:solidFill>
              </a:rPr>
              <a:t>Ground Truth</a:t>
            </a:r>
            <a:endParaRPr lang="id-ID" dirty="0">
              <a:solidFill>
                <a:srgbClr val="66FF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81C1AF-64DC-4BAA-956E-F18E1863972D}"/>
                  </a:ext>
                </a:extLst>
              </p:cNvPr>
              <p:cNvSpPr txBox="1"/>
              <p:nvPr/>
            </p:nvSpPr>
            <p:spPr>
              <a:xfrm>
                <a:off x="8638808" y="4457394"/>
                <a:ext cx="1358309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>
                <a:softEdge rad="254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b="0" i="1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id-ID" dirty="0">
                  <a:solidFill>
                    <a:sysClr val="windowText" lastClr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81C1AF-64DC-4BAA-956E-F18E1863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808" y="4457394"/>
                <a:ext cx="13583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softEdge rad="25400"/>
              </a:effectLst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1F975D2-5BAC-48A8-8C4B-79F29130F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2" y="4342807"/>
            <a:ext cx="5236396" cy="16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2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8EEE9-CE1F-4073-BAAE-62D5004EAB95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363" y="2009775"/>
                <a:ext cx="5030935" cy="40259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&gt;0.5 </m:t>
                    </m:r>
                  </m:oMath>
                </a14:m>
                <a:r>
                  <a:rPr lang="en-US" dirty="0"/>
                  <a:t> is “decent”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&gt;0.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“pretty good”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&gt;0.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“almost perfect”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568EEE9-CE1F-4073-BAAE-62D5004EA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363" y="2009775"/>
                <a:ext cx="5030935" cy="4025900"/>
              </a:xfrm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Intersection over Union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Picture 11" descr="A fox lying in the grass&#10;&#10;Description automatically generated">
            <a:extLst>
              <a:ext uri="{FF2B5EF4-FFF2-40B4-BE49-F238E27FC236}">
                <a16:creationId xmlns:a16="http://schemas.microsoft.com/office/drawing/2014/main" id="{24870834-5843-4D1F-B211-D011F9CD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4" y="1944723"/>
            <a:ext cx="5962650" cy="39433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A5E990-F815-4083-9358-AB8131575C4D}"/>
              </a:ext>
            </a:extLst>
          </p:cNvPr>
          <p:cNvSpPr/>
          <p:nvPr/>
        </p:nvSpPr>
        <p:spPr>
          <a:xfrm>
            <a:off x="8123272" y="3009012"/>
            <a:ext cx="2317897" cy="2041451"/>
          </a:xfrm>
          <a:prstGeom prst="rect">
            <a:avLst/>
          </a:prstGeom>
          <a:noFill/>
          <a:ln w="38100">
            <a:solidFill>
              <a:srgbClr val="66FF3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A49636-FF08-4E49-8BB8-5F2E2D513D63}"/>
              </a:ext>
            </a:extLst>
          </p:cNvPr>
          <p:cNvSpPr/>
          <p:nvPr/>
        </p:nvSpPr>
        <p:spPr>
          <a:xfrm>
            <a:off x="8050482" y="2927502"/>
            <a:ext cx="2317897" cy="204145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EFC71-B67C-4BFA-8153-B029BCB713C8}"/>
              </a:ext>
            </a:extLst>
          </p:cNvPr>
          <p:cNvSpPr txBox="1"/>
          <p:nvPr/>
        </p:nvSpPr>
        <p:spPr>
          <a:xfrm>
            <a:off x="8317625" y="2511616"/>
            <a:ext cx="17836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D38F9-839D-4615-AC89-19C0847CDBF6}"/>
              </a:ext>
            </a:extLst>
          </p:cNvPr>
          <p:cNvSpPr txBox="1"/>
          <p:nvPr/>
        </p:nvSpPr>
        <p:spPr>
          <a:xfrm>
            <a:off x="8543500" y="5102889"/>
            <a:ext cx="17836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6FF33"/>
                </a:solidFill>
              </a:rPr>
              <a:t>Ground Truth</a:t>
            </a:r>
            <a:endParaRPr lang="id-ID" dirty="0">
              <a:solidFill>
                <a:srgbClr val="66FF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81C1AF-64DC-4BAA-956E-F18E1863972D}"/>
                  </a:ext>
                </a:extLst>
              </p:cNvPr>
              <p:cNvSpPr txBox="1"/>
              <p:nvPr/>
            </p:nvSpPr>
            <p:spPr>
              <a:xfrm>
                <a:off x="8766404" y="4574354"/>
                <a:ext cx="1358309" cy="36933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>
                <a:softEdge rad="254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b="0" i="1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0" dirty="0" smtClean="0">
                          <a:solidFill>
                            <a:sysClr val="windowText" lastClr="000000"/>
                          </a:solidFill>
                          <a:effectLst/>
                          <a:latin typeface="Cambria Math" panose="02040503050406030204" pitchFamily="18" charset="0"/>
                        </a:rPr>
                        <m:t>91</m:t>
                      </m:r>
                    </m:oMath>
                  </m:oMathPara>
                </a14:m>
                <a:endParaRPr lang="id-ID" dirty="0">
                  <a:solidFill>
                    <a:sysClr val="windowText" lastClr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81C1AF-64DC-4BAA-956E-F18E1863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404" y="4574354"/>
                <a:ext cx="135830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softEdge rad="25400"/>
              </a:effectLst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9CD2219-40A5-48C0-AECF-B90FC7208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72" y="4342807"/>
            <a:ext cx="5236396" cy="16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0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2098161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Precision and Recall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A956B-4511-4F09-A8D3-71B2BA0F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32" y="3049225"/>
            <a:ext cx="9579935" cy="21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832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Positives and Negatives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44220-E114-4EE7-8D5C-B80A5983D4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True Positives</a:t>
            </a:r>
          </a:p>
          <a:p>
            <a:pPr lvl="1"/>
            <a:r>
              <a:rPr lang="en-US" dirty="0" err="1"/>
              <a:t>IoU</a:t>
            </a:r>
            <a:r>
              <a:rPr lang="en-US" dirty="0"/>
              <a:t> &gt; threshold (usually 0.5)</a:t>
            </a:r>
          </a:p>
          <a:p>
            <a:pPr lvl="1"/>
            <a:r>
              <a:rPr lang="en-US" dirty="0"/>
              <a:t>Correct class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1DE8A68-D85B-4C96-AEF5-A38D448E1898}"/>
              </a:ext>
            </a:extLst>
          </p:cNvPr>
          <p:cNvGrpSpPr/>
          <p:nvPr/>
        </p:nvGrpSpPr>
        <p:grpSpPr>
          <a:xfrm>
            <a:off x="8969457" y="256182"/>
            <a:ext cx="2887345" cy="2532037"/>
            <a:chOff x="7074278" y="1944723"/>
            <a:chExt cx="4267995" cy="3943350"/>
          </a:xfrm>
        </p:grpSpPr>
        <p:pic>
          <p:nvPicPr>
            <p:cNvPr id="62" name="Picture 61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4F82F527-E40E-4A0B-AE24-5B926DC8E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84" r="8836"/>
            <a:stretch/>
          </p:blipFill>
          <p:spPr>
            <a:xfrm>
              <a:off x="7074278" y="1944723"/>
              <a:ext cx="4267995" cy="394335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E15B8E-EFD7-40E9-AF51-D59B883A2467}"/>
                </a:ext>
              </a:extLst>
            </p:cNvPr>
            <p:cNvSpPr/>
            <p:nvPr/>
          </p:nvSpPr>
          <p:spPr>
            <a:xfrm>
              <a:off x="8123272" y="3009012"/>
              <a:ext cx="2317897" cy="2041451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2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82962E6-8C90-41AF-985C-E1C218812FC8}"/>
                </a:ext>
              </a:extLst>
            </p:cNvPr>
            <p:cNvSpPr/>
            <p:nvPr/>
          </p:nvSpPr>
          <p:spPr>
            <a:xfrm>
              <a:off x="7678331" y="2576621"/>
              <a:ext cx="2317897" cy="2041451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4244AE-396B-4383-9B53-2CF9EBC4C5DE}"/>
                </a:ext>
              </a:extLst>
            </p:cNvPr>
            <p:cNvSpPr txBox="1"/>
            <p:nvPr/>
          </p:nvSpPr>
          <p:spPr>
            <a:xfrm>
              <a:off x="7678334" y="2010916"/>
              <a:ext cx="2317896" cy="575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d-ID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Prediction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21F07B-47B9-4EB7-BBC8-3AEC64D4524E}"/>
                </a:ext>
              </a:extLst>
            </p:cNvPr>
            <p:cNvSpPr txBox="1"/>
            <p:nvPr/>
          </p:nvSpPr>
          <p:spPr>
            <a:xfrm>
              <a:off x="8123274" y="5102891"/>
              <a:ext cx="2624070" cy="575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66FF33"/>
                  </a:solidFill>
                </a:rPr>
                <a:t>Ground Truth</a:t>
              </a:r>
              <a:endParaRPr lang="id-ID" dirty="0">
                <a:solidFill>
                  <a:srgbClr val="66FF33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326995-AE8F-46BA-A824-8364D21CBA27}"/>
              </a:ext>
            </a:extLst>
          </p:cNvPr>
          <p:cNvGrpSpPr/>
          <p:nvPr/>
        </p:nvGrpSpPr>
        <p:grpSpPr>
          <a:xfrm>
            <a:off x="219629" y="3933020"/>
            <a:ext cx="2145373" cy="1890637"/>
            <a:chOff x="7074277" y="1925300"/>
            <a:chExt cx="4267994" cy="3962773"/>
          </a:xfrm>
        </p:grpSpPr>
        <p:pic>
          <p:nvPicPr>
            <p:cNvPr id="68" name="Picture 67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65B77C36-83C1-4EF6-AC28-63B727793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84" r="8836"/>
            <a:stretch/>
          </p:blipFill>
          <p:spPr>
            <a:xfrm>
              <a:off x="7074277" y="1944723"/>
              <a:ext cx="4267994" cy="3943350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BA5E768-D89F-435F-B933-7F5B48D52795}"/>
                </a:ext>
              </a:extLst>
            </p:cNvPr>
            <p:cNvSpPr/>
            <p:nvPr/>
          </p:nvSpPr>
          <p:spPr>
            <a:xfrm>
              <a:off x="8123272" y="3009012"/>
              <a:ext cx="2317897" cy="2041451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E713D58-C03B-4946-BCCD-CBCED3D01846}"/>
                </a:ext>
              </a:extLst>
            </p:cNvPr>
            <p:cNvSpPr/>
            <p:nvPr/>
          </p:nvSpPr>
          <p:spPr>
            <a:xfrm>
              <a:off x="7678331" y="2576621"/>
              <a:ext cx="2317897" cy="2041451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B206AF3-BBCF-4841-BD8E-86A9532D28CE}"/>
                </a:ext>
              </a:extLst>
            </p:cNvPr>
            <p:cNvSpPr txBox="1"/>
            <p:nvPr/>
          </p:nvSpPr>
          <p:spPr>
            <a:xfrm>
              <a:off x="7678334" y="1925300"/>
              <a:ext cx="2317896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Cat</a:t>
              </a:r>
              <a:endParaRPr lang="id-ID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F997742-1BDC-4540-904C-5BA8D2341CB1}"/>
                </a:ext>
              </a:extLst>
            </p:cNvPr>
            <p:cNvSpPr txBox="1"/>
            <p:nvPr/>
          </p:nvSpPr>
          <p:spPr>
            <a:xfrm>
              <a:off x="8123274" y="5060082"/>
              <a:ext cx="2624069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FF33"/>
                  </a:solidFill>
                </a:rPr>
                <a:t>Cat</a:t>
              </a:r>
              <a:endParaRPr lang="id-ID" sz="1600" dirty="0">
                <a:solidFill>
                  <a:srgbClr val="66FF33"/>
                </a:solidFill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09C45A3-5ED2-403F-841E-3CF416C6430B}"/>
              </a:ext>
            </a:extLst>
          </p:cNvPr>
          <p:cNvSpPr txBox="1"/>
          <p:nvPr/>
        </p:nvSpPr>
        <p:spPr>
          <a:xfrm>
            <a:off x="1054368" y="3582020"/>
            <a:ext cx="55023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TP</a:t>
            </a:r>
            <a:endParaRPr lang="id-ID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26B3DC-4B15-49DF-AE9F-0CC01F909E6B}"/>
              </a:ext>
            </a:extLst>
          </p:cNvPr>
          <p:cNvSpPr txBox="1"/>
          <p:nvPr/>
        </p:nvSpPr>
        <p:spPr>
          <a:xfrm>
            <a:off x="570504" y="5798795"/>
            <a:ext cx="14344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IoU</a:t>
            </a:r>
            <a:r>
              <a:rPr lang="en-US" sz="1600" dirty="0"/>
              <a:t>&gt;0.5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25902674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Positives and Negatives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44220-E114-4EE7-8D5C-B80A5983D4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False Positives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6FA483-7D3F-4C12-B1A3-235DC93752E1}"/>
              </a:ext>
            </a:extLst>
          </p:cNvPr>
          <p:cNvGrpSpPr/>
          <p:nvPr/>
        </p:nvGrpSpPr>
        <p:grpSpPr>
          <a:xfrm>
            <a:off x="219629" y="3550246"/>
            <a:ext cx="2145373" cy="1890637"/>
            <a:chOff x="7074277" y="1925300"/>
            <a:chExt cx="4267994" cy="3962773"/>
          </a:xfrm>
        </p:grpSpPr>
        <p:pic>
          <p:nvPicPr>
            <p:cNvPr id="25" name="Picture 24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DEC75792-049E-4D86-BC6F-7C22DE4E7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84" r="8836"/>
            <a:stretch/>
          </p:blipFill>
          <p:spPr>
            <a:xfrm>
              <a:off x="7074277" y="1944723"/>
              <a:ext cx="4267994" cy="394335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D33AFD-CA6C-4CB9-9775-A735EB71E94D}"/>
                </a:ext>
              </a:extLst>
            </p:cNvPr>
            <p:cNvSpPr/>
            <p:nvPr/>
          </p:nvSpPr>
          <p:spPr>
            <a:xfrm>
              <a:off x="8123272" y="3009012"/>
              <a:ext cx="2317897" cy="2041451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C06139-483C-4D11-992F-48BA152FEC52}"/>
                </a:ext>
              </a:extLst>
            </p:cNvPr>
            <p:cNvSpPr/>
            <p:nvPr/>
          </p:nvSpPr>
          <p:spPr>
            <a:xfrm>
              <a:off x="7678331" y="2576621"/>
              <a:ext cx="2317897" cy="2041451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297A1A-BB6D-4579-A0CF-3D7B40EA8011}"/>
                </a:ext>
              </a:extLst>
            </p:cNvPr>
            <p:cNvSpPr txBox="1"/>
            <p:nvPr/>
          </p:nvSpPr>
          <p:spPr>
            <a:xfrm>
              <a:off x="7678334" y="1925300"/>
              <a:ext cx="2317896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Cat</a:t>
              </a:r>
              <a:endParaRPr lang="id-ID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D657CC-4802-412A-8D27-F9A862DC122D}"/>
                </a:ext>
              </a:extLst>
            </p:cNvPr>
            <p:cNvSpPr txBox="1"/>
            <p:nvPr/>
          </p:nvSpPr>
          <p:spPr>
            <a:xfrm>
              <a:off x="8123274" y="5060082"/>
              <a:ext cx="2624069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FF33"/>
                  </a:solidFill>
                </a:rPr>
                <a:t>Cat</a:t>
              </a:r>
              <a:endParaRPr lang="id-ID" sz="1600" dirty="0">
                <a:solidFill>
                  <a:srgbClr val="66FF33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9BF89DD-58BA-4851-A072-21B23D5E91B9}"/>
              </a:ext>
            </a:extLst>
          </p:cNvPr>
          <p:cNvSpPr txBox="1"/>
          <p:nvPr/>
        </p:nvSpPr>
        <p:spPr>
          <a:xfrm>
            <a:off x="1054368" y="3199246"/>
            <a:ext cx="55023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TP</a:t>
            </a:r>
            <a:endParaRPr lang="id-ID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060F60-77AD-40B5-B8AD-1D0D3C761568}"/>
              </a:ext>
            </a:extLst>
          </p:cNvPr>
          <p:cNvSpPr txBox="1"/>
          <p:nvPr/>
        </p:nvSpPr>
        <p:spPr>
          <a:xfrm>
            <a:off x="5857080" y="3199246"/>
            <a:ext cx="55023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FP</a:t>
            </a:r>
            <a:endParaRPr lang="id-ID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838837-859D-4874-96F9-D8DD33F20250}"/>
              </a:ext>
            </a:extLst>
          </p:cNvPr>
          <p:cNvCxnSpPr>
            <a:cxnSpLocks/>
          </p:cNvCxnSpPr>
          <p:nvPr/>
        </p:nvCxnSpPr>
        <p:spPr>
          <a:xfrm>
            <a:off x="2519916" y="3232301"/>
            <a:ext cx="0" cy="249865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FA495C4-FEDA-4C2C-87DA-5E31AD6BDFBF}"/>
              </a:ext>
            </a:extLst>
          </p:cNvPr>
          <p:cNvGrpSpPr/>
          <p:nvPr/>
        </p:nvGrpSpPr>
        <p:grpSpPr>
          <a:xfrm>
            <a:off x="2715453" y="3550246"/>
            <a:ext cx="2145373" cy="2204329"/>
            <a:chOff x="2715453" y="3550246"/>
            <a:chExt cx="2145373" cy="22043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819B2FC-32F3-473B-B1E6-59178A6E7A0A}"/>
                </a:ext>
              </a:extLst>
            </p:cNvPr>
            <p:cNvGrpSpPr/>
            <p:nvPr/>
          </p:nvGrpSpPr>
          <p:grpSpPr>
            <a:xfrm>
              <a:off x="2715453" y="3550246"/>
              <a:ext cx="2145373" cy="1890637"/>
              <a:chOff x="7074277" y="1925300"/>
              <a:chExt cx="4267994" cy="3962773"/>
            </a:xfrm>
          </p:grpSpPr>
          <p:pic>
            <p:nvPicPr>
              <p:cNvPr id="23" name="Picture 22" descr="A fox lying in the grass&#10;&#10;Description automatically generated">
                <a:extLst>
                  <a:ext uri="{FF2B5EF4-FFF2-40B4-BE49-F238E27FC236}">
                    <a16:creationId xmlns:a16="http://schemas.microsoft.com/office/drawing/2014/main" id="{3CB616F3-2F1B-4990-AC72-1F1834F44C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584" r="8836"/>
              <a:stretch/>
            </p:blipFill>
            <p:spPr>
              <a:xfrm>
                <a:off x="7074277" y="1944723"/>
                <a:ext cx="4267994" cy="3943350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486AEDD-BAC2-45EC-AF4F-9F9AD0EED9DB}"/>
                  </a:ext>
                </a:extLst>
              </p:cNvPr>
              <p:cNvSpPr/>
              <p:nvPr/>
            </p:nvSpPr>
            <p:spPr>
              <a:xfrm>
                <a:off x="8123272" y="3009012"/>
                <a:ext cx="2317897" cy="2041451"/>
              </a:xfrm>
              <a:prstGeom prst="rect">
                <a:avLst/>
              </a:prstGeom>
              <a:noFill/>
              <a:ln w="38100">
                <a:solidFill>
                  <a:srgbClr val="66FF3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 sz="14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AFADD0-8173-4FE6-A170-C33EAB05B145}"/>
                  </a:ext>
                </a:extLst>
              </p:cNvPr>
              <p:cNvSpPr/>
              <p:nvPr/>
            </p:nvSpPr>
            <p:spPr>
              <a:xfrm>
                <a:off x="7678331" y="2576621"/>
                <a:ext cx="2317897" cy="2041451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 sz="14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9240FC-917C-4843-9973-41E153BA3251}"/>
                  </a:ext>
                </a:extLst>
              </p:cNvPr>
              <p:cNvSpPr txBox="1"/>
              <p:nvPr/>
            </p:nvSpPr>
            <p:spPr>
              <a:xfrm>
                <a:off x="7678334" y="1925300"/>
                <a:ext cx="2317896" cy="6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Bird</a:t>
                </a:r>
                <a:endParaRPr lang="id-ID" sz="1600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AF698D-C000-42CC-8A40-F4037D1018B1}"/>
                  </a:ext>
                </a:extLst>
              </p:cNvPr>
              <p:cNvSpPr txBox="1"/>
              <p:nvPr/>
            </p:nvSpPr>
            <p:spPr>
              <a:xfrm>
                <a:off x="8123274" y="5060082"/>
                <a:ext cx="2624069" cy="6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66FF33"/>
                    </a:solidFill>
                  </a:rPr>
                  <a:t>Cat</a:t>
                </a:r>
                <a:endParaRPr lang="id-ID" sz="1600" dirty="0">
                  <a:solidFill>
                    <a:srgbClr val="66FF33"/>
                  </a:solidFill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C8F538-C50F-445B-B40C-F1A5B9DB2476}"/>
                </a:ext>
              </a:extLst>
            </p:cNvPr>
            <p:cNvSpPr txBox="1"/>
            <p:nvPr/>
          </p:nvSpPr>
          <p:spPr>
            <a:xfrm>
              <a:off x="3070897" y="5416021"/>
              <a:ext cx="143448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Wrong class</a:t>
              </a:r>
              <a:endParaRPr lang="id-ID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1F5C42-0743-4DDF-A8F6-782C8C91BB22}"/>
              </a:ext>
            </a:extLst>
          </p:cNvPr>
          <p:cNvGrpSpPr/>
          <p:nvPr/>
        </p:nvGrpSpPr>
        <p:grpSpPr>
          <a:xfrm>
            <a:off x="4999430" y="3550246"/>
            <a:ext cx="2145373" cy="2204329"/>
            <a:chOff x="4999430" y="3550246"/>
            <a:chExt cx="2145373" cy="22043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8C3CEFA-63CD-417E-939D-27C0D377F8C8}"/>
                </a:ext>
              </a:extLst>
            </p:cNvPr>
            <p:cNvGrpSpPr/>
            <p:nvPr/>
          </p:nvGrpSpPr>
          <p:grpSpPr>
            <a:xfrm>
              <a:off x="4999430" y="3550246"/>
              <a:ext cx="2145373" cy="1890637"/>
              <a:chOff x="7074277" y="1925300"/>
              <a:chExt cx="4267994" cy="3962773"/>
            </a:xfrm>
          </p:grpSpPr>
          <p:pic>
            <p:nvPicPr>
              <p:cNvPr id="36" name="Picture 35" descr="A fox lying in the grass&#10;&#10;Description automatically generated">
                <a:extLst>
                  <a:ext uri="{FF2B5EF4-FFF2-40B4-BE49-F238E27FC236}">
                    <a16:creationId xmlns:a16="http://schemas.microsoft.com/office/drawing/2014/main" id="{13ABBD9D-746F-458D-9517-869C72DE14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584" r="8836"/>
              <a:stretch/>
            </p:blipFill>
            <p:spPr>
              <a:xfrm>
                <a:off x="7074277" y="1944723"/>
                <a:ext cx="4267994" cy="3943350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29A0BA6-1901-46B8-8618-167BAEF1ECEF}"/>
                  </a:ext>
                </a:extLst>
              </p:cNvPr>
              <p:cNvSpPr/>
              <p:nvPr/>
            </p:nvSpPr>
            <p:spPr>
              <a:xfrm>
                <a:off x="8123272" y="3009012"/>
                <a:ext cx="2317897" cy="2041451"/>
              </a:xfrm>
              <a:prstGeom prst="rect">
                <a:avLst/>
              </a:prstGeom>
              <a:noFill/>
              <a:ln w="38100">
                <a:solidFill>
                  <a:srgbClr val="66FF3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 sz="14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BB8526E-7719-4A43-9AE6-6385605508D7}"/>
                  </a:ext>
                </a:extLst>
              </p:cNvPr>
              <p:cNvSpPr/>
              <p:nvPr/>
            </p:nvSpPr>
            <p:spPr>
              <a:xfrm>
                <a:off x="7678332" y="2576624"/>
                <a:ext cx="1346043" cy="1319827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 sz="14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8AD21E6-DA1C-4A26-B224-35837F6A8122}"/>
                  </a:ext>
                </a:extLst>
              </p:cNvPr>
              <p:cNvSpPr txBox="1"/>
              <p:nvPr/>
            </p:nvSpPr>
            <p:spPr>
              <a:xfrm>
                <a:off x="7678334" y="1925300"/>
                <a:ext cx="1346041" cy="6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Cat</a:t>
                </a:r>
                <a:endParaRPr lang="id-ID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7C46D7-9AE0-4FE9-ADEC-39F305202425}"/>
                  </a:ext>
                </a:extLst>
              </p:cNvPr>
              <p:cNvSpPr txBox="1"/>
              <p:nvPr/>
            </p:nvSpPr>
            <p:spPr>
              <a:xfrm>
                <a:off x="8123274" y="5060082"/>
                <a:ext cx="2624069" cy="6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66FF33"/>
                    </a:solidFill>
                  </a:rPr>
                  <a:t>Cat</a:t>
                </a:r>
                <a:endParaRPr lang="id-ID" sz="1600" dirty="0">
                  <a:solidFill>
                    <a:srgbClr val="66FF33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4821B46-9E5E-4166-BC9B-BF9A6D42F772}"/>
                </a:ext>
              </a:extLst>
            </p:cNvPr>
            <p:cNvSpPr txBox="1"/>
            <p:nvPr/>
          </p:nvSpPr>
          <p:spPr>
            <a:xfrm>
              <a:off x="5341816" y="5416021"/>
              <a:ext cx="143448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IoU</a:t>
              </a:r>
              <a:r>
                <a:rPr lang="en-US" sz="1600" dirty="0"/>
                <a:t>&lt;0.5</a:t>
              </a:r>
              <a:endParaRPr lang="id-ID" sz="16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93B6FC-5A97-4741-B6F7-0701BD4E3C07}"/>
              </a:ext>
            </a:extLst>
          </p:cNvPr>
          <p:cNvGrpSpPr/>
          <p:nvPr/>
        </p:nvGrpSpPr>
        <p:grpSpPr>
          <a:xfrm>
            <a:off x="7283408" y="3564720"/>
            <a:ext cx="2145373" cy="2189855"/>
            <a:chOff x="7283408" y="3564720"/>
            <a:chExt cx="2145373" cy="218985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348775D-E17D-46DF-A269-3C69A9BF74E6}"/>
                </a:ext>
              </a:extLst>
            </p:cNvPr>
            <p:cNvGrpSpPr/>
            <p:nvPr/>
          </p:nvGrpSpPr>
          <p:grpSpPr>
            <a:xfrm>
              <a:off x="7283408" y="3564720"/>
              <a:ext cx="2145373" cy="1881370"/>
              <a:chOff x="7074277" y="1944723"/>
              <a:chExt cx="4267994" cy="3943350"/>
            </a:xfrm>
          </p:grpSpPr>
          <p:pic>
            <p:nvPicPr>
              <p:cNvPr id="42" name="Picture 41" descr="A fox lying in the grass&#10;&#10;Description automatically generated">
                <a:extLst>
                  <a:ext uri="{FF2B5EF4-FFF2-40B4-BE49-F238E27FC236}">
                    <a16:creationId xmlns:a16="http://schemas.microsoft.com/office/drawing/2014/main" id="{27A8D8CA-E893-4D9A-9A5A-B651309145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1387" t="493" r="17033" b="-493"/>
              <a:stretch/>
            </p:blipFill>
            <p:spPr>
              <a:xfrm>
                <a:off x="7074277" y="1944723"/>
                <a:ext cx="4267994" cy="3943350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5832C25-BFEA-4AEC-9ACE-10812A2D61E8}"/>
                  </a:ext>
                </a:extLst>
              </p:cNvPr>
              <p:cNvSpPr/>
              <p:nvPr/>
            </p:nvSpPr>
            <p:spPr>
              <a:xfrm>
                <a:off x="8610831" y="3009013"/>
                <a:ext cx="2317896" cy="2041452"/>
              </a:xfrm>
              <a:prstGeom prst="rect">
                <a:avLst/>
              </a:prstGeom>
              <a:noFill/>
              <a:ln w="38100">
                <a:solidFill>
                  <a:srgbClr val="66FF3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 sz="14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8D734B-8EB6-4750-B429-71D78323D32B}"/>
                  </a:ext>
                </a:extLst>
              </p:cNvPr>
              <p:cNvSpPr/>
              <p:nvPr/>
            </p:nvSpPr>
            <p:spPr>
              <a:xfrm>
                <a:off x="7222168" y="2744007"/>
                <a:ext cx="1082486" cy="1874067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 sz="140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F762242-8190-4C53-A143-9E356076882A}"/>
                  </a:ext>
                </a:extLst>
              </p:cNvPr>
              <p:cNvSpPr txBox="1"/>
              <p:nvPr/>
            </p:nvSpPr>
            <p:spPr>
              <a:xfrm>
                <a:off x="7222168" y="2052796"/>
                <a:ext cx="1082486" cy="6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Cat</a:t>
                </a:r>
                <a:endParaRPr lang="id-ID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089970E-0679-43A0-B9D1-0E07A677B572}"/>
                  </a:ext>
                </a:extLst>
              </p:cNvPr>
              <p:cNvSpPr txBox="1"/>
              <p:nvPr/>
            </p:nvSpPr>
            <p:spPr>
              <a:xfrm>
                <a:off x="8610833" y="5060082"/>
                <a:ext cx="2624069" cy="6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66FF33"/>
                    </a:solidFill>
                  </a:rPr>
                  <a:t>Cat</a:t>
                </a:r>
                <a:endParaRPr lang="id-ID" sz="1600" dirty="0">
                  <a:solidFill>
                    <a:srgbClr val="66FF33"/>
                  </a:solidFill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D8C589-107E-41EB-B13B-40910619BC67}"/>
                </a:ext>
              </a:extLst>
            </p:cNvPr>
            <p:cNvSpPr txBox="1"/>
            <p:nvPr/>
          </p:nvSpPr>
          <p:spPr>
            <a:xfrm>
              <a:off x="7570202" y="5416021"/>
              <a:ext cx="163073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No Overlap</a:t>
              </a:r>
              <a:endParaRPr lang="id-ID" sz="16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5000F7-9B0E-4EA3-9ECD-271CCA04D1C1}"/>
              </a:ext>
            </a:extLst>
          </p:cNvPr>
          <p:cNvGrpSpPr/>
          <p:nvPr/>
        </p:nvGrpSpPr>
        <p:grpSpPr>
          <a:xfrm>
            <a:off x="8969457" y="256182"/>
            <a:ext cx="2887345" cy="2532037"/>
            <a:chOff x="7074278" y="1944723"/>
            <a:chExt cx="4267995" cy="3943350"/>
          </a:xfrm>
        </p:grpSpPr>
        <p:pic>
          <p:nvPicPr>
            <p:cNvPr id="51" name="Picture 50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D78604A7-7CB4-4B3D-9B1C-6953056F6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84" r="8836"/>
            <a:stretch/>
          </p:blipFill>
          <p:spPr>
            <a:xfrm>
              <a:off x="7074278" y="1944723"/>
              <a:ext cx="4267995" cy="3943350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C466589-17A4-42B1-B3DA-063AB0986344}"/>
                </a:ext>
              </a:extLst>
            </p:cNvPr>
            <p:cNvSpPr/>
            <p:nvPr/>
          </p:nvSpPr>
          <p:spPr>
            <a:xfrm>
              <a:off x="8123272" y="3009012"/>
              <a:ext cx="2317897" cy="2041451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2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6FCBEBD-854F-4C40-AF3A-BF872E43187A}"/>
                </a:ext>
              </a:extLst>
            </p:cNvPr>
            <p:cNvSpPr/>
            <p:nvPr/>
          </p:nvSpPr>
          <p:spPr>
            <a:xfrm>
              <a:off x="7678331" y="2576621"/>
              <a:ext cx="2317897" cy="2041451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2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B70EA18-46A8-4560-AAAA-7D4FCC585B1B}"/>
                </a:ext>
              </a:extLst>
            </p:cNvPr>
            <p:cNvSpPr txBox="1"/>
            <p:nvPr/>
          </p:nvSpPr>
          <p:spPr>
            <a:xfrm>
              <a:off x="7678334" y="2010916"/>
              <a:ext cx="2317896" cy="575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d-ID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Prediction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EB88403-4225-43BE-A526-672E5B1236B0}"/>
                </a:ext>
              </a:extLst>
            </p:cNvPr>
            <p:cNvSpPr txBox="1"/>
            <p:nvPr/>
          </p:nvSpPr>
          <p:spPr>
            <a:xfrm>
              <a:off x="8123274" y="5102891"/>
              <a:ext cx="2624070" cy="575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66FF33"/>
                  </a:solidFill>
                </a:rPr>
                <a:t>Ground Truth</a:t>
              </a:r>
              <a:endParaRPr lang="id-ID" dirty="0">
                <a:solidFill>
                  <a:srgbClr val="66FF33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826DAAB-C70B-4B1D-A7FE-20251B0927AA}"/>
              </a:ext>
            </a:extLst>
          </p:cNvPr>
          <p:cNvSpPr txBox="1"/>
          <p:nvPr/>
        </p:nvSpPr>
        <p:spPr>
          <a:xfrm>
            <a:off x="570504" y="5416021"/>
            <a:ext cx="14344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IoU</a:t>
            </a:r>
            <a:r>
              <a:rPr lang="en-US" sz="1600" dirty="0"/>
              <a:t>&gt;0.5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63781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Positives and Negatives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44220-E114-4EE7-8D5C-B80A5983D4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False Negatives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6FA483-7D3F-4C12-B1A3-235DC93752E1}"/>
              </a:ext>
            </a:extLst>
          </p:cNvPr>
          <p:cNvGrpSpPr/>
          <p:nvPr/>
        </p:nvGrpSpPr>
        <p:grpSpPr>
          <a:xfrm>
            <a:off x="219629" y="3550246"/>
            <a:ext cx="2145373" cy="1890637"/>
            <a:chOff x="7074277" y="1925300"/>
            <a:chExt cx="4267994" cy="3962773"/>
          </a:xfrm>
        </p:grpSpPr>
        <p:pic>
          <p:nvPicPr>
            <p:cNvPr id="25" name="Picture 24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DEC75792-049E-4D86-BC6F-7C22DE4E7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84" r="8836"/>
            <a:stretch/>
          </p:blipFill>
          <p:spPr>
            <a:xfrm>
              <a:off x="7074277" y="1944723"/>
              <a:ext cx="4267994" cy="394335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AD33AFD-CA6C-4CB9-9775-A735EB71E94D}"/>
                </a:ext>
              </a:extLst>
            </p:cNvPr>
            <p:cNvSpPr/>
            <p:nvPr/>
          </p:nvSpPr>
          <p:spPr>
            <a:xfrm>
              <a:off x="8123272" y="3009012"/>
              <a:ext cx="2317897" cy="2041451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0C06139-483C-4D11-992F-48BA152FEC52}"/>
                </a:ext>
              </a:extLst>
            </p:cNvPr>
            <p:cNvSpPr/>
            <p:nvPr/>
          </p:nvSpPr>
          <p:spPr>
            <a:xfrm>
              <a:off x="7678331" y="2576621"/>
              <a:ext cx="2317897" cy="2041451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297A1A-BB6D-4579-A0CF-3D7B40EA8011}"/>
                </a:ext>
              </a:extLst>
            </p:cNvPr>
            <p:cNvSpPr txBox="1"/>
            <p:nvPr/>
          </p:nvSpPr>
          <p:spPr>
            <a:xfrm>
              <a:off x="7678334" y="1925300"/>
              <a:ext cx="2317896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Cat</a:t>
              </a:r>
              <a:endParaRPr lang="id-ID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D657CC-4802-412A-8D27-F9A862DC122D}"/>
                </a:ext>
              </a:extLst>
            </p:cNvPr>
            <p:cNvSpPr txBox="1"/>
            <p:nvPr/>
          </p:nvSpPr>
          <p:spPr>
            <a:xfrm>
              <a:off x="8123274" y="5060082"/>
              <a:ext cx="2624069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FF33"/>
                  </a:solidFill>
                </a:rPr>
                <a:t>Cat</a:t>
              </a:r>
              <a:endParaRPr lang="id-ID" sz="1600" dirty="0">
                <a:solidFill>
                  <a:srgbClr val="66FF3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19B2FC-32F3-473B-B1E6-59178A6E7A0A}"/>
              </a:ext>
            </a:extLst>
          </p:cNvPr>
          <p:cNvGrpSpPr/>
          <p:nvPr/>
        </p:nvGrpSpPr>
        <p:grpSpPr>
          <a:xfrm>
            <a:off x="2715453" y="3550246"/>
            <a:ext cx="2145373" cy="1890637"/>
            <a:chOff x="7074277" y="1925300"/>
            <a:chExt cx="4267994" cy="3962773"/>
          </a:xfrm>
        </p:grpSpPr>
        <p:pic>
          <p:nvPicPr>
            <p:cNvPr id="23" name="Picture 22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3CB616F3-2F1B-4990-AC72-1F1834F44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84" r="8836"/>
            <a:stretch/>
          </p:blipFill>
          <p:spPr>
            <a:xfrm>
              <a:off x="7074277" y="1944723"/>
              <a:ext cx="4267994" cy="39433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86AEDD-BAC2-45EC-AF4F-9F9AD0EED9DB}"/>
                </a:ext>
              </a:extLst>
            </p:cNvPr>
            <p:cNvSpPr/>
            <p:nvPr/>
          </p:nvSpPr>
          <p:spPr>
            <a:xfrm>
              <a:off x="8123272" y="3009012"/>
              <a:ext cx="2317897" cy="2041451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AFADD0-8173-4FE6-A170-C33EAB05B145}"/>
                </a:ext>
              </a:extLst>
            </p:cNvPr>
            <p:cNvSpPr/>
            <p:nvPr/>
          </p:nvSpPr>
          <p:spPr>
            <a:xfrm>
              <a:off x="7678331" y="2576621"/>
              <a:ext cx="2317897" cy="2041451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9240FC-917C-4843-9973-41E153BA3251}"/>
                </a:ext>
              </a:extLst>
            </p:cNvPr>
            <p:cNvSpPr txBox="1"/>
            <p:nvPr/>
          </p:nvSpPr>
          <p:spPr>
            <a:xfrm>
              <a:off x="7678334" y="1925300"/>
              <a:ext cx="2317896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Bird</a:t>
              </a:r>
              <a:endParaRPr lang="id-ID" sz="1600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AF698D-C000-42CC-8A40-F4037D1018B1}"/>
                </a:ext>
              </a:extLst>
            </p:cNvPr>
            <p:cNvSpPr txBox="1"/>
            <p:nvPr/>
          </p:nvSpPr>
          <p:spPr>
            <a:xfrm>
              <a:off x="8123274" y="5060082"/>
              <a:ext cx="2624069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FF33"/>
                  </a:solidFill>
                </a:rPr>
                <a:t>Cat</a:t>
              </a:r>
              <a:endParaRPr lang="id-ID" sz="1600" dirty="0">
                <a:solidFill>
                  <a:srgbClr val="66FF33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C3CEFA-63CD-417E-939D-27C0D377F8C8}"/>
              </a:ext>
            </a:extLst>
          </p:cNvPr>
          <p:cNvGrpSpPr/>
          <p:nvPr/>
        </p:nvGrpSpPr>
        <p:grpSpPr>
          <a:xfrm>
            <a:off x="4999430" y="3550246"/>
            <a:ext cx="2145373" cy="1890637"/>
            <a:chOff x="7074277" y="1925300"/>
            <a:chExt cx="4267994" cy="3962773"/>
          </a:xfrm>
        </p:grpSpPr>
        <p:pic>
          <p:nvPicPr>
            <p:cNvPr id="36" name="Picture 35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13ABBD9D-746F-458D-9517-869C72DE1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84" r="8836"/>
            <a:stretch/>
          </p:blipFill>
          <p:spPr>
            <a:xfrm>
              <a:off x="7074277" y="1944723"/>
              <a:ext cx="4267994" cy="394335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29A0BA6-1901-46B8-8618-167BAEF1ECEF}"/>
                </a:ext>
              </a:extLst>
            </p:cNvPr>
            <p:cNvSpPr/>
            <p:nvPr/>
          </p:nvSpPr>
          <p:spPr>
            <a:xfrm>
              <a:off x="8123272" y="3009012"/>
              <a:ext cx="2317897" cy="2041451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B8526E-7719-4A43-9AE6-6385605508D7}"/>
                </a:ext>
              </a:extLst>
            </p:cNvPr>
            <p:cNvSpPr/>
            <p:nvPr/>
          </p:nvSpPr>
          <p:spPr>
            <a:xfrm>
              <a:off x="7678332" y="2576624"/>
              <a:ext cx="1346043" cy="1319827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AD21E6-DA1C-4A26-B224-35837F6A8122}"/>
                </a:ext>
              </a:extLst>
            </p:cNvPr>
            <p:cNvSpPr txBox="1"/>
            <p:nvPr/>
          </p:nvSpPr>
          <p:spPr>
            <a:xfrm>
              <a:off x="7678334" y="1925300"/>
              <a:ext cx="1346041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Cat</a:t>
              </a:r>
              <a:endParaRPr lang="id-ID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27C46D7-9AE0-4FE9-ADEC-39F305202425}"/>
                </a:ext>
              </a:extLst>
            </p:cNvPr>
            <p:cNvSpPr txBox="1"/>
            <p:nvPr/>
          </p:nvSpPr>
          <p:spPr>
            <a:xfrm>
              <a:off x="8123274" y="5060082"/>
              <a:ext cx="2624069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FF33"/>
                  </a:solidFill>
                </a:rPr>
                <a:t>Cat</a:t>
              </a:r>
              <a:endParaRPr lang="id-ID" sz="1600" dirty="0">
                <a:solidFill>
                  <a:srgbClr val="66FF33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48775D-E17D-46DF-A269-3C69A9BF74E6}"/>
              </a:ext>
            </a:extLst>
          </p:cNvPr>
          <p:cNvGrpSpPr/>
          <p:nvPr/>
        </p:nvGrpSpPr>
        <p:grpSpPr>
          <a:xfrm>
            <a:off x="7283408" y="3564720"/>
            <a:ext cx="2145373" cy="1881370"/>
            <a:chOff x="7074277" y="1944723"/>
            <a:chExt cx="4267994" cy="3943350"/>
          </a:xfrm>
        </p:grpSpPr>
        <p:pic>
          <p:nvPicPr>
            <p:cNvPr id="42" name="Picture 41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27A8D8CA-E893-4D9A-9A5A-B65130914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87" t="493" r="17033" b="-493"/>
            <a:stretch/>
          </p:blipFill>
          <p:spPr>
            <a:xfrm>
              <a:off x="7074277" y="1944723"/>
              <a:ext cx="4267994" cy="394335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832C25-BFEA-4AEC-9ACE-10812A2D61E8}"/>
                </a:ext>
              </a:extLst>
            </p:cNvPr>
            <p:cNvSpPr/>
            <p:nvPr/>
          </p:nvSpPr>
          <p:spPr>
            <a:xfrm>
              <a:off x="8610831" y="3009013"/>
              <a:ext cx="2317896" cy="2041452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58D734B-8EB6-4750-B429-71D78323D32B}"/>
                </a:ext>
              </a:extLst>
            </p:cNvPr>
            <p:cNvSpPr/>
            <p:nvPr/>
          </p:nvSpPr>
          <p:spPr>
            <a:xfrm>
              <a:off x="7222168" y="2744007"/>
              <a:ext cx="1082486" cy="1874067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762242-8190-4C53-A143-9E356076882A}"/>
                </a:ext>
              </a:extLst>
            </p:cNvPr>
            <p:cNvSpPr txBox="1"/>
            <p:nvPr/>
          </p:nvSpPr>
          <p:spPr>
            <a:xfrm>
              <a:off x="7222168" y="2052796"/>
              <a:ext cx="1082486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Cat</a:t>
              </a:r>
              <a:endParaRPr lang="id-ID" sz="16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089970E-0679-43A0-B9D1-0E07A677B572}"/>
                </a:ext>
              </a:extLst>
            </p:cNvPr>
            <p:cNvSpPr txBox="1"/>
            <p:nvPr/>
          </p:nvSpPr>
          <p:spPr>
            <a:xfrm>
              <a:off x="8610833" y="5060082"/>
              <a:ext cx="2624069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FF33"/>
                  </a:solidFill>
                </a:rPr>
                <a:t>Cat</a:t>
              </a:r>
              <a:endParaRPr lang="id-ID" sz="1600" dirty="0">
                <a:solidFill>
                  <a:srgbClr val="66FF33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9F5DC4-04D6-4DB3-B07D-C4140E05F2CB}"/>
              </a:ext>
            </a:extLst>
          </p:cNvPr>
          <p:cNvGrpSpPr/>
          <p:nvPr/>
        </p:nvGrpSpPr>
        <p:grpSpPr>
          <a:xfrm>
            <a:off x="9782528" y="3554629"/>
            <a:ext cx="2145373" cy="1881370"/>
            <a:chOff x="7074277" y="1944723"/>
            <a:chExt cx="4267994" cy="3943350"/>
          </a:xfrm>
        </p:grpSpPr>
        <p:pic>
          <p:nvPicPr>
            <p:cNvPr id="48" name="Picture 47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F1D9BE88-1106-4505-93D0-E6C9F7DC1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84" r="8836"/>
            <a:stretch/>
          </p:blipFill>
          <p:spPr>
            <a:xfrm>
              <a:off x="7074277" y="1944723"/>
              <a:ext cx="4267994" cy="39433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C20243E-49C2-47F4-B5EC-AB178071A851}"/>
                </a:ext>
              </a:extLst>
            </p:cNvPr>
            <p:cNvSpPr/>
            <p:nvPr/>
          </p:nvSpPr>
          <p:spPr>
            <a:xfrm>
              <a:off x="8123272" y="3009012"/>
              <a:ext cx="2317897" cy="2041451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4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3078029-40C0-4B10-A94A-4E06813347B8}"/>
                </a:ext>
              </a:extLst>
            </p:cNvPr>
            <p:cNvSpPr txBox="1"/>
            <p:nvPr/>
          </p:nvSpPr>
          <p:spPr>
            <a:xfrm>
              <a:off x="8123274" y="5060082"/>
              <a:ext cx="2624069" cy="68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FF33"/>
                  </a:solidFill>
                </a:rPr>
                <a:t>Cat</a:t>
              </a:r>
              <a:endParaRPr lang="id-ID" sz="1600" dirty="0">
                <a:solidFill>
                  <a:srgbClr val="66FF33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9BF89DD-58BA-4851-A072-21B23D5E91B9}"/>
              </a:ext>
            </a:extLst>
          </p:cNvPr>
          <p:cNvSpPr txBox="1"/>
          <p:nvPr/>
        </p:nvSpPr>
        <p:spPr>
          <a:xfrm>
            <a:off x="1054368" y="3199246"/>
            <a:ext cx="55023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TP</a:t>
            </a:r>
            <a:endParaRPr lang="id-ID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060F60-77AD-40B5-B8AD-1D0D3C761568}"/>
              </a:ext>
            </a:extLst>
          </p:cNvPr>
          <p:cNvSpPr txBox="1"/>
          <p:nvPr/>
        </p:nvSpPr>
        <p:spPr>
          <a:xfrm>
            <a:off x="5857080" y="3199246"/>
            <a:ext cx="55023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FP</a:t>
            </a:r>
            <a:endParaRPr lang="id-ID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65C762-D7AD-4527-9597-EB2513161A77}"/>
              </a:ext>
            </a:extLst>
          </p:cNvPr>
          <p:cNvSpPr txBox="1"/>
          <p:nvPr/>
        </p:nvSpPr>
        <p:spPr>
          <a:xfrm>
            <a:off x="10617267" y="3199246"/>
            <a:ext cx="55023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FN</a:t>
            </a:r>
            <a:endParaRPr lang="id-ID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838837-859D-4874-96F9-D8DD33F20250}"/>
              </a:ext>
            </a:extLst>
          </p:cNvPr>
          <p:cNvCxnSpPr>
            <a:cxnSpLocks/>
          </p:cNvCxnSpPr>
          <p:nvPr/>
        </p:nvCxnSpPr>
        <p:spPr>
          <a:xfrm>
            <a:off x="2519916" y="3232301"/>
            <a:ext cx="0" cy="249865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2B5DDC-F77D-4D6D-945B-6F83CCA7C484}"/>
              </a:ext>
            </a:extLst>
          </p:cNvPr>
          <p:cNvCxnSpPr>
            <a:cxnSpLocks/>
          </p:cNvCxnSpPr>
          <p:nvPr/>
        </p:nvCxnSpPr>
        <p:spPr>
          <a:xfrm>
            <a:off x="9604744" y="3232301"/>
            <a:ext cx="0" cy="249865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5C8F538-C50F-445B-B40C-F1A5B9DB2476}"/>
              </a:ext>
            </a:extLst>
          </p:cNvPr>
          <p:cNvSpPr txBox="1"/>
          <p:nvPr/>
        </p:nvSpPr>
        <p:spPr>
          <a:xfrm>
            <a:off x="3070897" y="5416021"/>
            <a:ext cx="14344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Wrong class</a:t>
            </a:r>
            <a:endParaRPr lang="id-ID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821B46-9E5E-4166-BC9B-BF9A6D42F772}"/>
              </a:ext>
            </a:extLst>
          </p:cNvPr>
          <p:cNvSpPr txBox="1"/>
          <p:nvPr/>
        </p:nvSpPr>
        <p:spPr>
          <a:xfrm>
            <a:off x="5341816" y="5416021"/>
            <a:ext cx="14344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IoU</a:t>
            </a:r>
            <a:r>
              <a:rPr lang="en-US" sz="1600" dirty="0"/>
              <a:t>&lt;0.5</a:t>
            </a:r>
            <a:endParaRPr lang="id-ID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D8C589-107E-41EB-B13B-40910619BC67}"/>
              </a:ext>
            </a:extLst>
          </p:cNvPr>
          <p:cNvSpPr txBox="1"/>
          <p:nvPr/>
        </p:nvSpPr>
        <p:spPr>
          <a:xfrm>
            <a:off x="7570202" y="5416021"/>
            <a:ext cx="16307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No Overlap</a:t>
            </a:r>
            <a:endParaRPr lang="id-ID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8BB07F-9D3C-459E-BCD1-8D32C3E7C85A}"/>
              </a:ext>
            </a:extLst>
          </p:cNvPr>
          <p:cNvSpPr txBox="1"/>
          <p:nvPr/>
        </p:nvSpPr>
        <p:spPr>
          <a:xfrm>
            <a:off x="10072781" y="5410853"/>
            <a:ext cx="16307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No Prediction</a:t>
            </a:r>
            <a:endParaRPr lang="id-ID" sz="16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A096B45-BDF4-4A12-BF84-AD14CFA2F56E}"/>
              </a:ext>
            </a:extLst>
          </p:cNvPr>
          <p:cNvGrpSpPr/>
          <p:nvPr/>
        </p:nvGrpSpPr>
        <p:grpSpPr>
          <a:xfrm>
            <a:off x="8969457" y="256182"/>
            <a:ext cx="2887345" cy="2532037"/>
            <a:chOff x="7074278" y="1944723"/>
            <a:chExt cx="4267995" cy="3943350"/>
          </a:xfrm>
        </p:grpSpPr>
        <p:pic>
          <p:nvPicPr>
            <p:cNvPr id="51" name="Picture 50" descr="A fox lying in the grass&#10;&#10;Description automatically generated">
              <a:extLst>
                <a:ext uri="{FF2B5EF4-FFF2-40B4-BE49-F238E27FC236}">
                  <a16:creationId xmlns:a16="http://schemas.microsoft.com/office/drawing/2014/main" id="{C46E85DC-0D20-49ED-870B-9395837EB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84" r="8836"/>
            <a:stretch/>
          </p:blipFill>
          <p:spPr>
            <a:xfrm>
              <a:off x="7074278" y="1944723"/>
              <a:ext cx="4267995" cy="3943350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177FEE6-1FD7-4D28-A3FC-47E2453A2FEB}"/>
                </a:ext>
              </a:extLst>
            </p:cNvPr>
            <p:cNvSpPr/>
            <p:nvPr/>
          </p:nvSpPr>
          <p:spPr>
            <a:xfrm>
              <a:off x="8123272" y="3009012"/>
              <a:ext cx="2317897" cy="2041451"/>
            </a:xfrm>
            <a:prstGeom prst="rect">
              <a:avLst/>
            </a:prstGeom>
            <a:noFill/>
            <a:ln w="38100">
              <a:solidFill>
                <a:srgbClr val="66FF3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2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04EBEBA-E565-4564-B05B-AABFC05A360E}"/>
                </a:ext>
              </a:extLst>
            </p:cNvPr>
            <p:cNvSpPr/>
            <p:nvPr/>
          </p:nvSpPr>
          <p:spPr>
            <a:xfrm>
              <a:off x="7678331" y="2576621"/>
              <a:ext cx="2317897" cy="2041451"/>
            </a:xfrm>
            <a:prstGeom prst="rect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2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B2CFAF2-5C1D-47D5-AA2D-BE4F29776C19}"/>
                </a:ext>
              </a:extLst>
            </p:cNvPr>
            <p:cNvSpPr txBox="1"/>
            <p:nvPr/>
          </p:nvSpPr>
          <p:spPr>
            <a:xfrm>
              <a:off x="7678334" y="2010916"/>
              <a:ext cx="2317896" cy="575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id-ID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Prediction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3C99466-31C3-4D8E-97B3-B74221734927}"/>
                </a:ext>
              </a:extLst>
            </p:cNvPr>
            <p:cNvSpPr txBox="1"/>
            <p:nvPr/>
          </p:nvSpPr>
          <p:spPr>
            <a:xfrm>
              <a:off x="8123274" y="5102891"/>
              <a:ext cx="2624070" cy="5751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66FF33"/>
                  </a:solidFill>
                </a:rPr>
                <a:t>Ground Truth</a:t>
              </a:r>
              <a:endParaRPr lang="id-ID" dirty="0">
                <a:solidFill>
                  <a:srgbClr val="66FF33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AEE51E9-91B0-4A53-87B8-3C0E684E0C1C}"/>
              </a:ext>
            </a:extLst>
          </p:cNvPr>
          <p:cNvSpPr txBox="1"/>
          <p:nvPr/>
        </p:nvSpPr>
        <p:spPr>
          <a:xfrm>
            <a:off x="570504" y="5416021"/>
            <a:ext cx="143448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IoU</a:t>
            </a:r>
            <a:r>
              <a:rPr lang="en-US" sz="1600" dirty="0"/>
              <a:t>&gt;0.5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37899720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44220-E114-4EE7-8D5C-B80A5983D4A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5608320" cy="4025490"/>
          </a:xfrm>
        </p:spPr>
        <p:txBody>
          <a:bodyPr/>
          <a:lstStyle/>
          <a:p>
            <a:r>
              <a:rPr lang="en-US" dirty="0"/>
              <a:t>Precision</a:t>
            </a:r>
          </a:p>
          <a:p>
            <a:pPr lvl="1"/>
            <a:r>
              <a:rPr lang="en-US" sz="2400" dirty="0"/>
              <a:t>How many </a:t>
            </a:r>
            <a:r>
              <a:rPr lang="en-US" sz="2400" dirty="0">
                <a:solidFill>
                  <a:srgbClr val="C00000"/>
                </a:solidFill>
              </a:rPr>
              <a:t>positive predictions </a:t>
            </a:r>
            <a:r>
              <a:rPr lang="en-US" sz="2400" dirty="0"/>
              <a:t>were correct compared to all prediction</a:t>
            </a:r>
          </a:p>
          <a:p>
            <a:r>
              <a:rPr lang="en-US" dirty="0"/>
              <a:t>Recall</a:t>
            </a:r>
          </a:p>
          <a:p>
            <a:pPr lvl="1"/>
            <a:r>
              <a:rPr lang="en-US" sz="2400" dirty="0"/>
              <a:t>How much </a:t>
            </a:r>
            <a:r>
              <a:rPr lang="en-US" sz="2400" dirty="0">
                <a:solidFill>
                  <a:srgbClr val="C00000"/>
                </a:solidFill>
              </a:rPr>
              <a:t>positive data </a:t>
            </a:r>
            <a:r>
              <a:rPr lang="en-US" sz="2400" dirty="0"/>
              <a:t>was recognized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Recall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3AE2366-D95E-42BF-989D-DDE919701FFB}"/>
                  </a:ext>
                </a:extLst>
              </p:cNvPr>
              <p:cNvSpPr/>
              <p:nvPr/>
            </p:nvSpPr>
            <p:spPr>
              <a:xfrm>
                <a:off x="6375993" y="4227343"/>
                <a:ext cx="3229918" cy="1206971"/>
              </a:xfrm>
              <a:custGeom>
                <a:avLst/>
                <a:gdLst>
                  <a:gd name="connsiteX0" fmla="*/ 0 w 3229918"/>
                  <a:gd name="connsiteY0" fmla="*/ 0 h 1206971"/>
                  <a:gd name="connsiteX1" fmla="*/ 678283 w 3229918"/>
                  <a:gd name="connsiteY1" fmla="*/ 0 h 1206971"/>
                  <a:gd name="connsiteX2" fmla="*/ 1324266 w 3229918"/>
                  <a:gd name="connsiteY2" fmla="*/ 0 h 1206971"/>
                  <a:gd name="connsiteX3" fmla="*/ 1873352 w 3229918"/>
                  <a:gd name="connsiteY3" fmla="*/ 0 h 1206971"/>
                  <a:gd name="connsiteX4" fmla="*/ 2519336 w 3229918"/>
                  <a:gd name="connsiteY4" fmla="*/ 0 h 1206971"/>
                  <a:gd name="connsiteX5" fmla="*/ 3229918 w 3229918"/>
                  <a:gd name="connsiteY5" fmla="*/ 0 h 1206971"/>
                  <a:gd name="connsiteX6" fmla="*/ 3229918 w 3229918"/>
                  <a:gd name="connsiteY6" fmla="*/ 567276 h 1206971"/>
                  <a:gd name="connsiteX7" fmla="*/ 3229918 w 3229918"/>
                  <a:gd name="connsiteY7" fmla="*/ 1206971 h 1206971"/>
                  <a:gd name="connsiteX8" fmla="*/ 2583934 w 3229918"/>
                  <a:gd name="connsiteY8" fmla="*/ 1206971 h 1206971"/>
                  <a:gd name="connsiteX9" fmla="*/ 1905652 w 3229918"/>
                  <a:gd name="connsiteY9" fmla="*/ 1206971 h 1206971"/>
                  <a:gd name="connsiteX10" fmla="*/ 1227369 w 3229918"/>
                  <a:gd name="connsiteY10" fmla="*/ 1206971 h 1206971"/>
                  <a:gd name="connsiteX11" fmla="*/ 645984 w 3229918"/>
                  <a:gd name="connsiteY11" fmla="*/ 1206971 h 1206971"/>
                  <a:gd name="connsiteX12" fmla="*/ 0 w 3229918"/>
                  <a:gd name="connsiteY12" fmla="*/ 1206971 h 1206971"/>
                  <a:gd name="connsiteX13" fmla="*/ 0 w 3229918"/>
                  <a:gd name="connsiteY13" fmla="*/ 603486 h 1206971"/>
                  <a:gd name="connsiteX14" fmla="*/ 0 w 3229918"/>
                  <a:gd name="connsiteY14" fmla="*/ 0 h 120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29918" h="1206971" fill="none" extrusionOk="0">
                    <a:moveTo>
                      <a:pt x="0" y="0"/>
                    </a:moveTo>
                    <a:cubicBezTo>
                      <a:pt x="317640" y="-31749"/>
                      <a:pt x="419323" y="-22577"/>
                      <a:pt x="678283" y="0"/>
                    </a:cubicBezTo>
                    <a:cubicBezTo>
                      <a:pt x="937243" y="22577"/>
                      <a:pt x="1129755" y="19579"/>
                      <a:pt x="1324266" y="0"/>
                    </a:cubicBezTo>
                    <a:cubicBezTo>
                      <a:pt x="1518777" y="-19579"/>
                      <a:pt x="1605792" y="15442"/>
                      <a:pt x="1873352" y="0"/>
                    </a:cubicBezTo>
                    <a:cubicBezTo>
                      <a:pt x="2140912" y="-15442"/>
                      <a:pt x="2196404" y="5027"/>
                      <a:pt x="2519336" y="0"/>
                    </a:cubicBezTo>
                    <a:cubicBezTo>
                      <a:pt x="2842268" y="-5027"/>
                      <a:pt x="2987020" y="34217"/>
                      <a:pt x="3229918" y="0"/>
                    </a:cubicBezTo>
                    <a:cubicBezTo>
                      <a:pt x="3252465" y="143795"/>
                      <a:pt x="3244829" y="349700"/>
                      <a:pt x="3229918" y="567276"/>
                    </a:cubicBezTo>
                    <a:cubicBezTo>
                      <a:pt x="3215007" y="784852"/>
                      <a:pt x="3235113" y="979088"/>
                      <a:pt x="3229918" y="1206971"/>
                    </a:cubicBezTo>
                    <a:cubicBezTo>
                      <a:pt x="2967933" y="1195664"/>
                      <a:pt x="2751698" y="1225266"/>
                      <a:pt x="2583934" y="1206971"/>
                    </a:cubicBezTo>
                    <a:cubicBezTo>
                      <a:pt x="2416170" y="1188676"/>
                      <a:pt x="2095580" y="1202653"/>
                      <a:pt x="1905652" y="1206971"/>
                    </a:cubicBezTo>
                    <a:cubicBezTo>
                      <a:pt x="1715724" y="1211289"/>
                      <a:pt x="1554437" y="1176848"/>
                      <a:pt x="1227369" y="1206971"/>
                    </a:cubicBezTo>
                    <a:cubicBezTo>
                      <a:pt x="900301" y="1237094"/>
                      <a:pt x="919509" y="1224409"/>
                      <a:pt x="645984" y="1206971"/>
                    </a:cubicBezTo>
                    <a:cubicBezTo>
                      <a:pt x="372459" y="1189533"/>
                      <a:pt x="302951" y="1196441"/>
                      <a:pt x="0" y="1206971"/>
                    </a:cubicBezTo>
                    <a:cubicBezTo>
                      <a:pt x="10749" y="1021793"/>
                      <a:pt x="-13681" y="784896"/>
                      <a:pt x="0" y="603486"/>
                    </a:cubicBezTo>
                    <a:cubicBezTo>
                      <a:pt x="13681" y="422076"/>
                      <a:pt x="22009" y="281574"/>
                      <a:pt x="0" y="0"/>
                    </a:cubicBezTo>
                    <a:close/>
                  </a:path>
                  <a:path w="3229918" h="1206971" stroke="0" extrusionOk="0">
                    <a:moveTo>
                      <a:pt x="0" y="0"/>
                    </a:moveTo>
                    <a:cubicBezTo>
                      <a:pt x="141618" y="-17667"/>
                      <a:pt x="407004" y="-23777"/>
                      <a:pt x="613684" y="0"/>
                    </a:cubicBezTo>
                    <a:cubicBezTo>
                      <a:pt x="820364" y="23777"/>
                      <a:pt x="1017838" y="-24521"/>
                      <a:pt x="1324266" y="0"/>
                    </a:cubicBezTo>
                    <a:cubicBezTo>
                      <a:pt x="1630694" y="24521"/>
                      <a:pt x="1785058" y="5147"/>
                      <a:pt x="2002549" y="0"/>
                    </a:cubicBezTo>
                    <a:cubicBezTo>
                      <a:pt x="2220040" y="-5147"/>
                      <a:pt x="2454292" y="-17253"/>
                      <a:pt x="2583934" y="0"/>
                    </a:cubicBezTo>
                    <a:cubicBezTo>
                      <a:pt x="2713576" y="17253"/>
                      <a:pt x="2965367" y="5385"/>
                      <a:pt x="3229918" y="0"/>
                    </a:cubicBezTo>
                    <a:cubicBezTo>
                      <a:pt x="3234013" y="260857"/>
                      <a:pt x="3215994" y="324705"/>
                      <a:pt x="3229918" y="591416"/>
                    </a:cubicBezTo>
                    <a:cubicBezTo>
                      <a:pt x="3243842" y="858127"/>
                      <a:pt x="3219290" y="937711"/>
                      <a:pt x="3229918" y="1206971"/>
                    </a:cubicBezTo>
                    <a:cubicBezTo>
                      <a:pt x="3059273" y="1193343"/>
                      <a:pt x="2909339" y="1204892"/>
                      <a:pt x="2680832" y="1206971"/>
                    </a:cubicBezTo>
                    <a:cubicBezTo>
                      <a:pt x="2452325" y="1209050"/>
                      <a:pt x="2273126" y="1203738"/>
                      <a:pt x="2099447" y="1206971"/>
                    </a:cubicBezTo>
                    <a:cubicBezTo>
                      <a:pt x="1925769" y="1210204"/>
                      <a:pt x="1625256" y="1192312"/>
                      <a:pt x="1453463" y="1206971"/>
                    </a:cubicBezTo>
                    <a:cubicBezTo>
                      <a:pt x="1281670" y="1221630"/>
                      <a:pt x="914420" y="1174441"/>
                      <a:pt x="775180" y="1206971"/>
                    </a:cubicBezTo>
                    <a:cubicBezTo>
                      <a:pt x="635940" y="1239501"/>
                      <a:pt x="371753" y="1242895"/>
                      <a:pt x="0" y="1206971"/>
                    </a:cubicBezTo>
                    <a:cubicBezTo>
                      <a:pt x="23212" y="1034002"/>
                      <a:pt x="-566" y="873450"/>
                      <a:pt x="0" y="591416"/>
                    </a:cubicBezTo>
                    <a:cubicBezTo>
                      <a:pt x="566" y="309382"/>
                      <a:pt x="16228" y="170809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87496675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3AE2366-D95E-42BF-989D-DDE919701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993" y="4227343"/>
                <a:ext cx="3229918" cy="12069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874966754">
                      <a:custGeom>
                        <a:avLst/>
                        <a:gdLst>
                          <a:gd name="connsiteX0" fmla="*/ 0 w 3229918"/>
                          <a:gd name="connsiteY0" fmla="*/ 0 h 1206971"/>
                          <a:gd name="connsiteX1" fmla="*/ 678283 w 3229918"/>
                          <a:gd name="connsiteY1" fmla="*/ 0 h 1206971"/>
                          <a:gd name="connsiteX2" fmla="*/ 1324266 w 3229918"/>
                          <a:gd name="connsiteY2" fmla="*/ 0 h 1206971"/>
                          <a:gd name="connsiteX3" fmla="*/ 1873352 w 3229918"/>
                          <a:gd name="connsiteY3" fmla="*/ 0 h 1206971"/>
                          <a:gd name="connsiteX4" fmla="*/ 2519336 w 3229918"/>
                          <a:gd name="connsiteY4" fmla="*/ 0 h 1206971"/>
                          <a:gd name="connsiteX5" fmla="*/ 3229918 w 3229918"/>
                          <a:gd name="connsiteY5" fmla="*/ 0 h 1206971"/>
                          <a:gd name="connsiteX6" fmla="*/ 3229918 w 3229918"/>
                          <a:gd name="connsiteY6" fmla="*/ 567276 h 1206971"/>
                          <a:gd name="connsiteX7" fmla="*/ 3229918 w 3229918"/>
                          <a:gd name="connsiteY7" fmla="*/ 1206971 h 1206971"/>
                          <a:gd name="connsiteX8" fmla="*/ 2583934 w 3229918"/>
                          <a:gd name="connsiteY8" fmla="*/ 1206971 h 1206971"/>
                          <a:gd name="connsiteX9" fmla="*/ 1905652 w 3229918"/>
                          <a:gd name="connsiteY9" fmla="*/ 1206971 h 1206971"/>
                          <a:gd name="connsiteX10" fmla="*/ 1227369 w 3229918"/>
                          <a:gd name="connsiteY10" fmla="*/ 1206971 h 1206971"/>
                          <a:gd name="connsiteX11" fmla="*/ 645984 w 3229918"/>
                          <a:gd name="connsiteY11" fmla="*/ 1206971 h 1206971"/>
                          <a:gd name="connsiteX12" fmla="*/ 0 w 3229918"/>
                          <a:gd name="connsiteY12" fmla="*/ 1206971 h 1206971"/>
                          <a:gd name="connsiteX13" fmla="*/ 0 w 3229918"/>
                          <a:gd name="connsiteY13" fmla="*/ 603486 h 1206971"/>
                          <a:gd name="connsiteX14" fmla="*/ 0 w 3229918"/>
                          <a:gd name="connsiteY14" fmla="*/ 0 h 12069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229918" h="1206971" fill="none" extrusionOk="0">
                            <a:moveTo>
                              <a:pt x="0" y="0"/>
                            </a:moveTo>
                            <a:cubicBezTo>
                              <a:pt x="317640" y="-31749"/>
                              <a:pt x="419323" y="-22577"/>
                              <a:pt x="678283" y="0"/>
                            </a:cubicBezTo>
                            <a:cubicBezTo>
                              <a:pt x="937243" y="22577"/>
                              <a:pt x="1129755" y="19579"/>
                              <a:pt x="1324266" y="0"/>
                            </a:cubicBezTo>
                            <a:cubicBezTo>
                              <a:pt x="1518777" y="-19579"/>
                              <a:pt x="1605792" y="15442"/>
                              <a:pt x="1873352" y="0"/>
                            </a:cubicBezTo>
                            <a:cubicBezTo>
                              <a:pt x="2140912" y="-15442"/>
                              <a:pt x="2196404" y="5027"/>
                              <a:pt x="2519336" y="0"/>
                            </a:cubicBezTo>
                            <a:cubicBezTo>
                              <a:pt x="2842268" y="-5027"/>
                              <a:pt x="2987020" y="34217"/>
                              <a:pt x="3229918" y="0"/>
                            </a:cubicBezTo>
                            <a:cubicBezTo>
                              <a:pt x="3252465" y="143795"/>
                              <a:pt x="3244829" y="349700"/>
                              <a:pt x="3229918" y="567276"/>
                            </a:cubicBezTo>
                            <a:cubicBezTo>
                              <a:pt x="3215007" y="784852"/>
                              <a:pt x="3235113" y="979088"/>
                              <a:pt x="3229918" y="1206971"/>
                            </a:cubicBezTo>
                            <a:cubicBezTo>
                              <a:pt x="2967933" y="1195664"/>
                              <a:pt x="2751698" y="1225266"/>
                              <a:pt x="2583934" y="1206971"/>
                            </a:cubicBezTo>
                            <a:cubicBezTo>
                              <a:pt x="2416170" y="1188676"/>
                              <a:pt x="2095580" y="1202653"/>
                              <a:pt x="1905652" y="1206971"/>
                            </a:cubicBezTo>
                            <a:cubicBezTo>
                              <a:pt x="1715724" y="1211289"/>
                              <a:pt x="1554437" y="1176848"/>
                              <a:pt x="1227369" y="1206971"/>
                            </a:cubicBezTo>
                            <a:cubicBezTo>
                              <a:pt x="900301" y="1237094"/>
                              <a:pt x="919509" y="1224409"/>
                              <a:pt x="645984" y="1206971"/>
                            </a:cubicBezTo>
                            <a:cubicBezTo>
                              <a:pt x="372459" y="1189533"/>
                              <a:pt x="302951" y="1196441"/>
                              <a:pt x="0" y="1206971"/>
                            </a:cubicBezTo>
                            <a:cubicBezTo>
                              <a:pt x="10749" y="1021793"/>
                              <a:pt x="-13681" y="784896"/>
                              <a:pt x="0" y="603486"/>
                            </a:cubicBezTo>
                            <a:cubicBezTo>
                              <a:pt x="13681" y="422076"/>
                              <a:pt x="22009" y="281574"/>
                              <a:pt x="0" y="0"/>
                            </a:cubicBezTo>
                            <a:close/>
                          </a:path>
                          <a:path w="3229918" h="1206971" stroke="0" extrusionOk="0">
                            <a:moveTo>
                              <a:pt x="0" y="0"/>
                            </a:moveTo>
                            <a:cubicBezTo>
                              <a:pt x="141618" y="-17667"/>
                              <a:pt x="407004" y="-23777"/>
                              <a:pt x="613684" y="0"/>
                            </a:cubicBezTo>
                            <a:cubicBezTo>
                              <a:pt x="820364" y="23777"/>
                              <a:pt x="1017838" y="-24521"/>
                              <a:pt x="1324266" y="0"/>
                            </a:cubicBezTo>
                            <a:cubicBezTo>
                              <a:pt x="1630694" y="24521"/>
                              <a:pt x="1785058" y="5147"/>
                              <a:pt x="2002549" y="0"/>
                            </a:cubicBezTo>
                            <a:cubicBezTo>
                              <a:pt x="2220040" y="-5147"/>
                              <a:pt x="2454292" y="-17253"/>
                              <a:pt x="2583934" y="0"/>
                            </a:cubicBezTo>
                            <a:cubicBezTo>
                              <a:pt x="2713576" y="17253"/>
                              <a:pt x="2965367" y="5385"/>
                              <a:pt x="3229918" y="0"/>
                            </a:cubicBezTo>
                            <a:cubicBezTo>
                              <a:pt x="3234013" y="260857"/>
                              <a:pt x="3215994" y="324705"/>
                              <a:pt x="3229918" y="591416"/>
                            </a:cubicBezTo>
                            <a:cubicBezTo>
                              <a:pt x="3243842" y="858127"/>
                              <a:pt x="3219290" y="937711"/>
                              <a:pt x="3229918" y="1206971"/>
                            </a:cubicBezTo>
                            <a:cubicBezTo>
                              <a:pt x="3059273" y="1193343"/>
                              <a:pt x="2909339" y="1204892"/>
                              <a:pt x="2680832" y="1206971"/>
                            </a:cubicBezTo>
                            <a:cubicBezTo>
                              <a:pt x="2452325" y="1209050"/>
                              <a:pt x="2273126" y="1203738"/>
                              <a:pt x="2099447" y="1206971"/>
                            </a:cubicBezTo>
                            <a:cubicBezTo>
                              <a:pt x="1925769" y="1210204"/>
                              <a:pt x="1625256" y="1192312"/>
                              <a:pt x="1453463" y="1206971"/>
                            </a:cubicBezTo>
                            <a:cubicBezTo>
                              <a:pt x="1281670" y="1221630"/>
                              <a:pt x="914420" y="1174441"/>
                              <a:pt x="775180" y="1206971"/>
                            </a:cubicBezTo>
                            <a:cubicBezTo>
                              <a:pt x="635940" y="1239501"/>
                              <a:pt x="371753" y="1242895"/>
                              <a:pt x="0" y="1206971"/>
                            </a:cubicBezTo>
                            <a:cubicBezTo>
                              <a:pt x="23212" y="1034002"/>
                              <a:pt x="-566" y="873450"/>
                              <a:pt x="0" y="591416"/>
                            </a:cubicBezTo>
                            <a:cubicBezTo>
                              <a:pt x="566" y="309382"/>
                              <a:pt x="16228" y="17080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BBF124E-4FCA-4F11-ABAA-2155C261FAFC}"/>
                  </a:ext>
                </a:extLst>
              </p:cNvPr>
              <p:cNvSpPr/>
              <p:nvPr/>
            </p:nvSpPr>
            <p:spPr>
              <a:xfrm>
                <a:off x="6375993" y="2169043"/>
                <a:ext cx="3229918" cy="1259957"/>
              </a:xfrm>
              <a:custGeom>
                <a:avLst/>
                <a:gdLst>
                  <a:gd name="connsiteX0" fmla="*/ 0 w 3229918"/>
                  <a:gd name="connsiteY0" fmla="*/ 0 h 1259957"/>
                  <a:gd name="connsiteX1" fmla="*/ 678283 w 3229918"/>
                  <a:gd name="connsiteY1" fmla="*/ 0 h 1259957"/>
                  <a:gd name="connsiteX2" fmla="*/ 1324266 w 3229918"/>
                  <a:gd name="connsiteY2" fmla="*/ 0 h 1259957"/>
                  <a:gd name="connsiteX3" fmla="*/ 1873352 w 3229918"/>
                  <a:gd name="connsiteY3" fmla="*/ 0 h 1259957"/>
                  <a:gd name="connsiteX4" fmla="*/ 2519336 w 3229918"/>
                  <a:gd name="connsiteY4" fmla="*/ 0 h 1259957"/>
                  <a:gd name="connsiteX5" fmla="*/ 3229918 w 3229918"/>
                  <a:gd name="connsiteY5" fmla="*/ 0 h 1259957"/>
                  <a:gd name="connsiteX6" fmla="*/ 3229918 w 3229918"/>
                  <a:gd name="connsiteY6" fmla="*/ 592180 h 1259957"/>
                  <a:gd name="connsiteX7" fmla="*/ 3229918 w 3229918"/>
                  <a:gd name="connsiteY7" fmla="*/ 1259957 h 1259957"/>
                  <a:gd name="connsiteX8" fmla="*/ 2583934 w 3229918"/>
                  <a:gd name="connsiteY8" fmla="*/ 1259957 h 1259957"/>
                  <a:gd name="connsiteX9" fmla="*/ 1905652 w 3229918"/>
                  <a:gd name="connsiteY9" fmla="*/ 1259957 h 1259957"/>
                  <a:gd name="connsiteX10" fmla="*/ 1227369 w 3229918"/>
                  <a:gd name="connsiteY10" fmla="*/ 1259957 h 1259957"/>
                  <a:gd name="connsiteX11" fmla="*/ 645984 w 3229918"/>
                  <a:gd name="connsiteY11" fmla="*/ 1259957 h 1259957"/>
                  <a:gd name="connsiteX12" fmla="*/ 0 w 3229918"/>
                  <a:gd name="connsiteY12" fmla="*/ 1259957 h 1259957"/>
                  <a:gd name="connsiteX13" fmla="*/ 0 w 3229918"/>
                  <a:gd name="connsiteY13" fmla="*/ 629979 h 1259957"/>
                  <a:gd name="connsiteX14" fmla="*/ 0 w 3229918"/>
                  <a:gd name="connsiteY14" fmla="*/ 0 h 125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29918" h="1259957" fill="none" extrusionOk="0">
                    <a:moveTo>
                      <a:pt x="0" y="0"/>
                    </a:moveTo>
                    <a:cubicBezTo>
                      <a:pt x="317640" y="-31749"/>
                      <a:pt x="419323" y="-22577"/>
                      <a:pt x="678283" y="0"/>
                    </a:cubicBezTo>
                    <a:cubicBezTo>
                      <a:pt x="937243" y="22577"/>
                      <a:pt x="1129755" y="19579"/>
                      <a:pt x="1324266" y="0"/>
                    </a:cubicBezTo>
                    <a:cubicBezTo>
                      <a:pt x="1518777" y="-19579"/>
                      <a:pt x="1605792" y="15442"/>
                      <a:pt x="1873352" y="0"/>
                    </a:cubicBezTo>
                    <a:cubicBezTo>
                      <a:pt x="2140912" y="-15442"/>
                      <a:pt x="2196404" y="5027"/>
                      <a:pt x="2519336" y="0"/>
                    </a:cubicBezTo>
                    <a:cubicBezTo>
                      <a:pt x="2842268" y="-5027"/>
                      <a:pt x="2987020" y="34217"/>
                      <a:pt x="3229918" y="0"/>
                    </a:cubicBezTo>
                    <a:cubicBezTo>
                      <a:pt x="3210573" y="270910"/>
                      <a:pt x="3228038" y="326278"/>
                      <a:pt x="3229918" y="592180"/>
                    </a:cubicBezTo>
                    <a:cubicBezTo>
                      <a:pt x="3231798" y="858082"/>
                      <a:pt x="3210150" y="967903"/>
                      <a:pt x="3229918" y="1259957"/>
                    </a:cubicBezTo>
                    <a:cubicBezTo>
                      <a:pt x="2967933" y="1248650"/>
                      <a:pt x="2751698" y="1278252"/>
                      <a:pt x="2583934" y="1259957"/>
                    </a:cubicBezTo>
                    <a:cubicBezTo>
                      <a:pt x="2416170" y="1241662"/>
                      <a:pt x="2095580" y="1255639"/>
                      <a:pt x="1905652" y="1259957"/>
                    </a:cubicBezTo>
                    <a:cubicBezTo>
                      <a:pt x="1715724" y="1264275"/>
                      <a:pt x="1554437" y="1229834"/>
                      <a:pt x="1227369" y="1259957"/>
                    </a:cubicBezTo>
                    <a:cubicBezTo>
                      <a:pt x="900301" y="1290080"/>
                      <a:pt x="919509" y="1277395"/>
                      <a:pt x="645984" y="1259957"/>
                    </a:cubicBezTo>
                    <a:cubicBezTo>
                      <a:pt x="372459" y="1242519"/>
                      <a:pt x="302951" y="1249427"/>
                      <a:pt x="0" y="1259957"/>
                    </a:cubicBezTo>
                    <a:cubicBezTo>
                      <a:pt x="843" y="1011848"/>
                      <a:pt x="16858" y="828696"/>
                      <a:pt x="0" y="629979"/>
                    </a:cubicBezTo>
                    <a:cubicBezTo>
                      <a:pt x="-16858" y="431262"/>
                      <a:pt x="13227" y="310935"/>
                      <a:pt x="0" y="0"/>
                    </a:cubicBezTo>
                    <a:close/>
                  </a:path>
                  <a:path w="3229918" h="1259957" stroke="0" extrusionOk="0">
                    <a:moveTo>
                      <a:pt x="0" y="0"/>
                    </a:moveTo>
                    <a:cubicBezTo>
                      <a:pt x="141618" y="-17667"/>
                      <a:pt x="407004" y="-23777"/>
                      <a:pt x="613684" y="0"/>
                    </a:cubicBezTo>
                    <a:cubicBezTo>
                      <a:pt x="820364" y="23777"/>
                      <a:pt x="1017838" y="-24521"/>
                      <a:pt x="1324266" y="0"/>
                    </a:cubicBezTo>
                    <a:cubicBezTo>
                      <a:pt x="1630694" y="24521"/>
                      <a:pt x="1785058" y="5147"/>
                      <a:pt x="2002549" y="0"/>
                    </a:cubicBezTo>
                    <a:cubicBezTo>
                      <a:pt x="2220040" y="-5147"/>
                      <a:pt x="2454292" y="-17253"/>
                      <a:pt x="2583934" y="0"/>
                    </a:cubicBezTo>
                    <a:cubicBezTo>
                      <a:pt x="2713576" y="17253"/>
                      <a:pt x="2965367" y="5385"/>
                      <a:pt x="3229918" y="0"/>
                    </a:cubicBezTo>
                    <a:cubicBezTo>
                      <a:pt x="3256913" y="230668"/>
                      <a:pt x="3218197" y="375946"/>
                      <a:pt x="3229918" y="617379"/>
                    </a:cubicBezTo>
                    <a:cubicBezTo>
                      <a:pt x="3241639" y="858812"/>
                      <a:pt x="3216540" y="1070963"/>
                      <a:pt x="3229918" y="1259957"/>
                    </a:cubicBezTo>
                    <a:cubicBezTo>
                      <a:pt x="3059273" y="1246329"/>
                      <a:pt x="2909339" y="1257878"/>
                      <a:pt x="2680832" y="1259957"/>
                    </a:cubicBezTo>
                    <a:cubicBezTo>
                      <a:pt x="2452325" y="1262036"/>
                      <a:pt x="2273126" y="1256724"/>
                      <a:pt x="2099447" y="1259957"/>
                    </a:cubicBezTo>
                    <a:cubicBezTo>
                      <a:pt x="1925769" y="1263190"/>
                      <a:pt x="1625256" y="1245298"/>
                      <a:pt x="1453463" y="1259957"/>
                    </a:cubicBezTo>
                    <a:cubicBezTo>
                      <a:pt x="1281670" y="1274616"/>
                      <a:pt x="914420" y="1227427"/>
                      <a:pt x="775180" y="1259957"/>
                    </a:cubicBezTo>
                    <a:cubicBezTo>
                      <a:pt x="635940" y="1292487"/>
                      <a:pt x="371753" y="1295881"/>
                      <a:pt x="0" y="1259957"/>
                    </a:cubicBezTo>
                    <a:cubicBezTo>
                      <a:pt x="18986" y="1035654"/>
                      <a:pt x="-5054" y="917170"/>
                      <a:pt x="0" y="617379"/>
                    </a:cubicBezTo>
                    <a:cubicBezTo>
                      <a:pt x="5054" y="317588"/>
                      <a:pt x="6679" y="163147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87496675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BBF124E-4FCA-4F11-ABAA-2155C261F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993" y="2169043"/>
                <a:ext cx="3229918" cy="1259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874966754">
                      <a:custGeom>
                        <a:avLst/>
                        <a:gdLst>
                          <a:gd name="connsiteX0" fmla="*/ 0 w 3229918"/>
                          <a:gd name="connsiteY0" fmla="*/ 0 h 1259957"/>
                          <a:gd name="connsiteX1" fmla="*/ 678283 w 3229918"/>
                          <a:gd name="connsiteY1" fmla="*/ 0 h 1259957"/>
                          <a:gd name="connsiteX2" fmla="*/ 1324266 w 3229918"/>
                          <a:gd name="connsiteY2" fmla="*/ 0 h 1259957"/>
                          <a:gd name="connsiteX3" fmla="*/ 1873352 w 3229918"/>
                          <a:gd name="connsiteY3" fmla="*/ 0 h 1259957"/>
                          <a:gd name="connsiteX4" fmla="*/ 2519336 w 3229918"/>
                          <a:gd name="connsiteY4" fmla="*/ 0 h 1259957"/>
                          <a:gd name="connsiteX5" fmla="*/ 3229918 w 3229918"/>
                          <a:gd name="connsiteY5" fmla="*/ 0 h 1259957"/>
                          <a:gd name="connsiteX6" fmla="*/ 3229918 w 3229918"/>
                          <a:gd name="connsiteY6" fmla="*/ 592180 h 1259957"/>
                          <a:gd name="connsiteX7" fmla="*/ 3229918 w 3229918"/>
                          <a:gd name="connsiteY7" fmla="*/ 1259957 h 1259957"/>
                          <a:gd name="connsiteX8" fmla="*/ 2583934 w 3229918"/>
                          <a:gd name="connsiteY8" fmla="*/ 1259957 h 1259957"/>
                          <a:gd name="connsiteX9" fmla="*/ 1905652 w 3229918"/>
                          <a:gd name="connsiteY9" fmla="*/ 1259957 h 1259957"/>
                          <a:gd name="connsiteX10" fmla="*/ 1227369 w 3229918"/>
                          <a:gd name="connsiteY10" fmla="*/ 1259957 h 1259957"/>
                          <a:gd name="connsiteX11" fmla="*/ 645984 w 3229918"/>
                          <a:gd name="connsiteY11" fmla="*/ 1259957 h 1259957"/>
                          <a:gd name="connsiteX12" fmla="*/ 0 w 3229918"/>
                          <a:gd name="connsiteY12" fmla="*/ 1259957 h 1259957"/>
                          <a:gd name="connsiteX13" fmla="*/ 0 w 3229918"/>
                          <a:gd name="connsiteY13" fmla="*/ 629979 h 1259957"/>
                          <a:gd name="connsiteX14" fmla="*/ 0 w 3229918"/>
                          <a:gd name="connsiteY14" fmla="*/ 0 h 12599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229918" h="1259957" fill="none" extrusionOk="0">
                            <a:moveTo>
                              <a:pt x="0" y="0"/>
                            </a:moveTo>
                            <a:cubicBezTo>
                              <a:pt x="317640" y="-31749"/>
                              <a:pt x="419323" y="-22577"/>
                              <a:pt x="678283" y="0"/>
                            </a:cubicBezTo>
                            <a:cubicBezTo>
                              <a:pt x="937243" y="22577"/>
                              <a:pt x="1129755" y="19579"/>
                              <a:pt x="1324266" y="0"/>
                            </a:cubicBezTo>
                            <a:cubicBezTo>
                              <a:pt x="1518777" y="-19579"/>
                              <a:pt x="1605792" y="15442"/>
                              <a:pt x="1873352" y="0"/>
                            </a:cubicBezTo>
                            <a:cubicBezTo>
                              <a:pt x="2140912" y="-15442"/>
                              <a:pt x="2196404" y="5027"/>
                              <a:pt x="2519336" y="0"/>
                            </a:cubicBezTo>
                            <a:cubicBezTo>
                              <a:pt x="2842268" y="-5027"/>
                              <a:pt x="2987020" y="34217"/>
                              <a:pt x="3229918" y="0"/>
                            </a:cubicBezTo>
                            <a:cubicBezTo>
                              <a:pt x="3210573" y="270910"/>
                              <a:pt x="3228038" y="326278"/>
                              <a:pt x="3229918" y="592180"/>
                            </a:cubicBezTo>
                            <a:cubicBezTo>
                              <a:pt x="3231798" y="858082"/>
                              <a:pt x="3210150" y="967903"/>
                              <a:pt x="3229918" y="1259957"/>
                            </a:cubicBezTo>
                            <a:cubicBezTo>
                              <a:pt x="2967933" y="1248650"/>
                              <a:pt x="2751698" y="1278252"/>
                              <a:pt x="2583934" y="1259957"/>
                            </a:cubicBezTo>
                            <a:cubicBezTo>
                              <a:pt x="2416170" y="1241662"/>
                              <a:pt x="2095580" y="1255639"/>
                              <a:pt x="1905652" y="1259957"/>
                            </a:cubicBezTo>
                            <a:cubicBezTo>
                              <a:pt x="1715724" y="1264275"/>
                              <a:pt x="1554437" y="1229834"/>
                              <a:pt x="1227369" y="1259957"/>
                            </a:cubicBezTo>
                            <a:cubicBezTo>
                              <a:pt x="900301" y="1290080"/>
                              <a:pt x="919509" y="1277395"/>
                              <a:pt x="645984" y="1259957"/>
                            </a:cubicBezTo>
                            <a:cubicBezTo>
                              <a:pt x="372459" y="1242519"/>
                              <a:pt x="302951" y="1249427"/>
                              <a:pt x="0" y="1259957"/>
                            </a:cubicBezTo>
                            <a:cubicBezTo>
                              <a:pt x="843" y="1011848"/>
                              <a:pt x="16858" y="828696"/>
                              <a:pt x="0" y="629979"/>
                            </a:cubicBezTo>
                            <a:cubicBezTo>
                              <a:pt x="-16858" y="431262"/>
                              <a:pt x="13227" y="310935"/>
                              <a:pt x="0" y="0"/>
                            </a:cubicBezTo>
                            <a:close/>
                          </a:path>
                          <a:path w="3229918" h="1259957" stroke="0" extrusionOk="0">
                            <a:moveTo>
                              <a:pt x="0" y="0"/>
                            </a:moveTo>
                            <a:cubicBezTo>
                              <a:pt x="141618" y="-17667"/>
                              <a:pt x="407004" y="-23777"/>
                              <a:pt x="613684" y="0"/>
                            </a:cubicBezTo>
                            <a:cubicBezTo>
                              <a:pt x="820364" y="23777"/>
                              <a:pt x="1017838" y="-24521"/>
                              <a:pt x="1324266" y="0"/>
                            </a:cubicBezTo>
                            <a:cubicBezTo>
                              <a:pt x="1630694" y="24521"/>
                              <a:pt x="1785058" y="5147"/>
                              <a:pt x="2002549" y="0"/>
                            </a:cubicBezTo>
                            <a:cubicBezTo>
                              <a:pt x="2220040" y="-5147"/>
                              <a:pt x="2454292" y="-17253"/>
                              <a:pt x="2583934" y="0"/>
                            </a:cubicBezTo>
                            <a:cubicBezTo>
                              <a:pt x="2713576" y="17253"/>
                              <a:pt x="2965367" y="5385"/>
                              <a:pt x="3229918" y="0"/>
                            </a:cubicBezTo>
                            <a:cubicBezTo>
                              <a:pt x="3256913" y="230668"/>
                              <a:pt x="3218197" y="375946"/>
                              <a:pt x="3229918" y="617379"/>
                            </a:cubicBezTo>
                            <a:cubicBezTo>
                              <a:pt x="3241639" y="858812"/>
                              <a:pt x="3216540" y="1070963"/>
                              <a:pt x="3229918" y="1259957"/>
                            </a:cubicBezTo>
                            <a:cubicBezTo>
                              <a:pt x="3059273" y="1246329"/>
                              <a:pt x="2909339" y="1257878"/>
                              <a:pt x="2680832" y="1259957"/>
                            </a:cubicBezTo>
                            <a:cubicBezTo>
                              <a:pt x="2452325" y="1262036"/>
                              <a:pt x="2273126" y="1256724"/>
                              <a:pt x="2099447" y="1259957"/>
                            </a:cubicBezTo>
                            <a:cubicBezTo>
                              <a:pt x="1925769" y="1263190"/>
                              <a:pt x="1625256" y="1245298"/>
                              <a:pt x="1453463" y="1259957"/>
                            </a:cubicBezTo>
                            <a:cubicBezTo>
                              <a:pt x="1281670" y="1274616"/>
                              <a:pt x="914420" y="1227427"/>
                              <a:pt x="775180" y="1259957"/>
                            </a:cubicBezTo>
                            <a:cubicBezTo>
                              <a:pt x="635940" y="1292487"/>
                              <a:pt x="371753" y="1295881"/>
                              <a:pt x="0" y="1259957"/>
                            </a:cubicBezTo>
                            <a:cubicBezTo>
                              <a:pt x="18986" y="1035654"/>
                              <a:pt x="-5054" y="917170"/>
                              <a:pt x="0" y="617379"/>
                            </a:cubicBezTo>
                            <a:cubicBezTo>
                              <a:pt x="5054" y="317588"/>
                              <a:pt x="6679" y="16314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86177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Mean Average Precision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25127991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– Evaluation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E239BC-57E3-4BB2-A0BB-B7B3900FFB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Mean average precision (</a:t>
            </a:r>
            <a:r>
              <a:rPr lang="en-US" dirty="0" err="1"/>
              <a:t>mAP</a:t>
            </a:r>
            <a:r>
              <a:rPr lang="en-US" dirty="0"/>
              <a:t>)</a:t>
            </a:r>
          </a:p>
          <a:p>
            <a:pPr lvl="1"/>
            <a:r>
              <a:rPr lang="en-US" sz="2200" dirty="0"/>
              <a:t>Compute average precision (AP) separately for </a:t>
            </a:r>
            <a:r>
              <a:rPr lang="en-US" sz="2200" dirty="0">
                <a:solidFill>
                  <a:srgbClr val="C00000"/>
                </a:solidFill>
              </a:rPr>
              <a:t>each class</a:t>
            </a:r>
          </a:p>
          <a:p>
            <a:pPr lvl="1"/>
            <a:r>
              <a:rPr lang="en-US" sz="2200" dirty="0"/>
              <a:t>Average over class</a:t>
            </a:r>
          </a:p>
          <a:p>
            <a:r>
              <a:rPr lang="en-US" dirty="0"/>
              <a:t>True Positive</a:t>
            </a:r>
          </a:p>
          <a:p>
            <a:pPr lvl="1"/>
            <a:r>
              <a:rPr lang="en-US" sz="2200" dirty="0"/>
              <a:t>Has </a:t>
            </a:r>
            <a:r>
              <a:rPr lang="en-US" sz="2200" dirty="0" err="1"/>
              <a:t>IoU</a:t>
            </a:r>
            <a:r>
              <a:rPr lang="en-US" sz="2200" dirty="0"/>
              <a:t> with a ground-truth box greater than some threshold </a:t>
            </a:r>
          </a:p>
          <a:p>
            <a:pPr lvl="1"/>
            <a:r>
              <a:rPr lang="en-US" sz="2200" dirty="0"/>
              <a:t>Usually </a:t>
            </a:r>
            <a:r>
              <a:rPr lang="en-US" sz="2200" dirty="0" err="1"/>
              <a:t>th</a:t>
            </a:r>
            <a:r>
              <a:rPr lang="en-US" sz="2200" dirty="0"/>
              <a:t>=0.5 (or written as</a:t>
            </a:r>
            <a:r>
              <a:rPr lang="en-US" sz="2200" dirty="0">
                <a:solidFill>
                  <a:srgbClr val="C00000"/>
                </a:solidFill>
              </a:rPr>
              <a:t> mAP@0.5</a:t>
            </a:r>
            <a:r>
              <a:rPr lang="en-US" sz="2200" dirty="0"/>
              <a:t>)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394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644220-E114-4EE7-8D5C-B80A5983D4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Area under </a:t>
            </a:r>
            <a:r>
              <a:rPr lang="en-US" dirty="0">
                <a:solidFill>
                  <a:srgbClr val="C00000"/>
                </a:solidFill>
              </a:rPr>
              <a:t>Precision vs Recall </a:t>
            </a:r>
            <a:r>
              <a:rPr lang="en-US" dirty="0"/>
              <a:t>Curve</a:t>
            </a:r>
          </a:p>
          <a:p>
            <a:endParaRPr lang="en-US" dirty="0"/>
          </a:p>
          <a:p>
            <a:r>
              <a:rPr lang="en-US" dirty="0"/>
              <a:t>Sort all predicted boxes (for all images) </a:t>
            </a:r>
            <a:br>
              <a:rPr lang="en-US" dirty="0"/>
            </a:br>
            <a:r>
              <a:rPr lang="en-US" dirty="0"/>
              <a:t>According to scores</a:t>
            </a:r>
          </a:p>
          <a:p>
            <a:r>
              <a:rPr lang="en-US" dirty="0"/>
              <a:t>For each k (location) in the list </a:t>
            </a:r>
            <a:br>
              <a:rPr lang="en-US" dirty="0"/>
            </a:br>
            <a:r>
              <a:rPr lang="en-US" dirty="0"/>
              <a:t>Compute recall and precision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45B54-5FA2-48B9-8DEB-6655A9137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665" y="2858641"/>
            <a:ext cx="3662604" cy="291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496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2859219"/>
            <a:ext cx="2157413" cy="1894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0168" y="2518693"/>
            <a:ext cx="1685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02650" y="2241695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</a:p>
          <a:p>
            <a:pPr algn="ctr"/>
            <a:r>
              <a:rPr lang="en-US" b="1" dirty="0">
                <a:latin typeface="Arial-BoldMT"/>
              </a:rPr>
              <a:t>+ Localization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8219" y="2518693"/>
            <a:ext cx="2018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Object Detection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574164" y="2241695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Instance</a:t>
            </a:r>
          </a:p>
          <a:p>
            <a:pPr algn="ctr"/>
            <a:r>
              <a:rPr lang="en-US" b="1" dirty="0">
                <a:latin typeface="Arial-BoldMT"/>
              </a:rPr>
              <a:t>Segmentation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0244" y="2859219"/>
            <a:ext cx="2157413" cy="18943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79900" y="2884619"/>
            <a:ext cx="1088636" cy="179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512" y="2913425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3444" y="2913425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035115" y="3367219"/>
            <a:ext cx="673660" cy="82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4549" y="3341820"/>
            <a:ext cx="509027" cy="607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21037" y="4086225"/>
            <a:ext cx="383039" cy="40554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6472" y="3000376"/>
            <a:ext cx="1117144" cy="14410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3196" y="2901361"/>
            <a:ext cx="2308225" cy="17494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4001" y="2238280"/>
            <a:ext cx="2176243" cy="2511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268044" y="2238280"/>
            <a:ext cx="2346076" cy="2511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877112" y="2238280"/>
            <a:ext cx="2346076" cy="2511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680787" y="2234865"/>
            <a:ext cx="2166100" cy="2511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71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</a:t>
            </a:r>
            <a:r>
              <a:rPr lang="en-US" dirty="0">
                <a:solidFill>
                  <a:srgbClr val="C00000"/>
                </a:solidFill>
              </a:rPr>
              <a:t>of a single class detection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8C778-687B-41DA-8FA2-54E7BD0EB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626580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C00000"/>
                </a:solidFill>
              </a:rPr>
              <a:t>Sort</a:t>
            </a:r>
            <a:r>
              <a:rPr lang="en-US" sz="2000" dirty="0"/>
              <a:t> each detection </a:t>
            </a:r>
            <a:br>
              <a:rPr lang="en-US" sz="2000" dirty="0"/>
            </a:br>
            <a:r>
              <a:rPr lang="en-US" sz="2000" dirty="0"/>
              <a:t>(highest to lowest score)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C00000"/>
                </a:solidFill>
              </a:rPr>
              <a:t>Loop</a:t>
            </a:r>
            <a:r>
              <a:rPr lang="en-US" sz="2000" dirty="0"/>
              <a:t> for all detection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5CB40-4EC3-4664-9A4E-309FABC7F691}"/>
              </a:ext>
            </a:extLst>
          </p:cNvPr>
          <p:cNvSpPr/>
          <p:nvPr/>
        </p:nvSpPr>
        <p:spPr>
          <a:xfrm>
            <a:off x="6096000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8F402-E41F-48D0-A60D-6C5C6A56A737}"/>
              </a:ext>
            </a:extLst>
          </p:cNvPr>
          <p:cNvCxnSpPr/>
          <p:nvPr/>
        </p:nvCxnSpPr>
        <p:spPr>
          <a:xfrm>
            <a:off x="6096000" y="2413591"/>
            <a:ext cx="51957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DE692-C8BA-4F96-8733-E5E9D7FD548A}"/>
              </a:ext>
            </a:extLst>
          </p:cNvPr>
          <p:cNvSpPr txBox="1"/>
          <p:nvPr/>
        </p:nvSpPr>
        <p:spPr>
          <a:xfrm>
            <a:off x="6096000" y="1977657"/>
            <a:ext cx="51957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All cat detections sorted by score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9A24E-C59D-4C64-BBF0-54FCCE72FAA7}"/>
              </a:ext>
            </a:extLst>
          </p:cNvPr>
          <p:cNvSpPr/>
          <p:nvPr/>
        </p:nvSpPr>
        <p:spPr>
          <a:xfrm>
            <a:off x="7224218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0B20A4-8FF8-4F37-A3F5-2CD154B62ECF}"/>
              </a:ext>
            </a:extLst>
          </p:cNvPr>
          <p:cNvSpPr/>
          <p:nvPr/>
        </p:nvSpPr>
        <p:spPr>
          <a:xfrm>
            <a:off x="8352436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39C10-1E3C-4806-96FE-2901741511B4}"/>
              </a:ext>
            </a:extLst>
          </p:cNvPr>
          <p:cNvSpPr/>
          <p:nvPr/>
        </p:nvSpPr>
        <p:spPr>
          <a:xfrm>
            <a:off x="9480654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BFBAB-0739-4A23-A6B7-6C16798D2EF3}"/>
              </a:ext>
            </a:extLst>
          </p:cNvPr>
          <p:cNvSpPr/>
          <p:nvPr/>
        </p:nvSpPr>
        <p:spPr>
          <a:xfrm>
            <a:off x="10608872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0.1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52F47B-0580-43B4-A1B2-88C31077BAF6}"/>
              </a:ext>
            </a:extLst>
          </p:cNvPr>
          <p:cNvSpPr/>
          <p:nvPr/>
        </p:nvSpPr>
        <p:spPr>
          <a:xfrm>
            <a:off x="6095394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1B762-EE35-4BAA-B200-7801C00E9F87}"/>
              </a:ext>
            </a:extLst>
          </p:cNvPr>
          <p:cNvSpPr/>
          <p:nvPr/>
        </p:nvSpPr>
        <p:spPr>
          <a:xfrm>
            <a:off x="7223612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CED82-4DF8-4EE5-AEE5-5BCC5E547B8E}"/>
              </a:ext>
            </a:extLst>
          </p:cNvPr>
          <p:cNvSpPr/>
          <p:nvPr/>
        </p:nvSpPr>
        <p:spPr>
          <a:xfrm>
            <a:off x="8351830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F0BDD-9BB9-4712-8DDE-4E0E4D79361D}"/>
              </a:ext>
            </a:extLst>
          </p:cNvPr>
          <p:cNvSpPr txBox="1"/>
          <p:nvPr/>
        </p:nvSpPr>
        <p:spPr>
          <a:xfrm>
            <a:off x="6096000" y="4077804"/>
            <a:ext cx="45128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All ground-truth cat boxes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640668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</a:t>
            </a:r>
            <a:r>
              <a:rPr lang="en-US" dirty="0">
                <a:solidFill>
                  <a:srgbClr val="C00000"/>
                </a:solidFill>
              </a:rPr>
              <a:t>of a single class detection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8C778-687B-41DA-8FA2-54E7BD0EB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626580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Sort each detection </a:t>
            </a:r>
            <a:br>
              <a:rPr lang="en-US" sz="2000" dirty="0"/>
            </a:br>
            <a:r>
              <a:rPr lang="en-US" sz="2000" dirty="0"/>
              <a:t>(highest to lowest score)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If it matches some GT box with </a:t>
            </a:r>
            <a:r>
              <a:rPr lang="en-US" sz="2000" dirty="0" err="1">
                <a:solidFill>
                  <a:srgbClr val="C00000"/>
                </a:solidFill>
              </a:rPr>
              <a:t>IoU</a:t>
            </a:r>
            <a:r>
              <a:rPr lang="en-US" sz="2000" dirty="0">
                <a:solidFill>
                  <a:srgbClr val="C00000"/>
                </a:solidFill>
              </a:rPr>
              <a:t> &gt; 0.5</a:t>
            </a:r>
            <a:r>
              <a:rPr lang="en-US" sz="2000" dirty="0"/>
              <a:t>,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mark it as positive and eliminate the GT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Otherwise mark it as negative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Plot a point on PR Curve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 = area under PR curve</a:t>
            </a:r>
            <a:endParaRPr lang="id-ID" sz="2000" dirty="0"/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5CB40-4EC3-4664-9A4E-309FABC7F691}"/>
              </a:ext>
            </a:extLst>
          </p:cNvPr>
          <p:cNvSpPr/>
          <p:nvPr/>
        </p:nvSpPr>
        <p:spPr>
          <a:xfrm>
            <a:off x="6096000" y="2626243"/>
            <a:ext cx="914400" cy="4678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8F402-E41F-48D0-A60D-6C5C6A56A737}"/>
              </a:ext>
            </a:extLst>
          </p:cNvPr>
          <p:cNvCxnSpPr/>
          <p:nvPr/>
        </p:nvCxnSpPr>
        <p:spPr>
          <a:xfrm>
            <a:off x="6096000" y="2413591"/>
            <a:ext cx="5195777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DE692-C8BA-4F96-8733-E5E9D7FD548A}"/>
              </a:ext>
            </a:extLst>
          </p:cNvPr>
          <p:cNvSpPr txBox="1"/>
          <p:nvPr/>
        </p:nvSpPr>
        <p:spPr>
          <a:xfrm>
            <a:off x="6096000" y="1977657"/>
            <a:ext cx="51957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All cat detections sorted by score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9A24E-C59D-4C64-BBF0-54FCCE72FAA7}"/>
              </a:ext>
            </a:extLst>
          </p:cNvPr>
          <p:cNvSpPr/>
          <p:nvPr/>
        </p:nvSpPr>
        <p:spPr>
          <a:xfrm>
            <a:off x="7224218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0B20A4-8FF8-4F37-A3F5-2CD154B62ECF}"/>
              </a:ext>
            </a:extLst>
          </p:cNvPr>
          <p:cNvSpPr/>
          <p:nvPr/>
        </p:nvSpPr>
        <p:spPr>
          <a:xfrm>
            <a:off x="8352436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39C10-1E3C-4806-96FE-2901741511B4}"/>
              </a:ext>
            </a:extLst>
          </p:cNvPr>
          <p:cNvSpPr/>
          <p:nvPr/>
        </p:nvSpPr>
        <p:spPr>
          <a:xfrm>
            <a:off x="9480654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BFBAB-0739-4A23-A6B7-6C16798D2EF3}"/>
              </a:ext>
            </a:extLst>
          </p:cNvPr>
          <p:cNvSpPr/>
          <p:nvPr/>
        </p:nvSpPr>
        <p:spPr>
          <a:xfrm>
            <a:off x="10608872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0.1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52F47B-0580-43B4-A1B2-88C31077BAF6}"/>
              </a:ext>
            </a:extLst>
          </p:cNvPr>
          <p:cNvSpPr/>
          <p:nvPr/>
        </p:nvSpPr>
        <p:spPr>
          <a:xfrm>
            <a:off x="6095394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1B762-EE35-4BAA-B200-7801C00E9F87}"/>
              </a:ext>
            </a:extLst>
          </p:cNvPr>
          <p:cNvSpPr/>
          <p:nvPr/>
        </p:nvSpPr>
        <p:spPr>
          <a:xfrm>
            <a:off x="7223612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CED82-4DF8-4EE5-AEE5-5BCC5E547B8E}"/>
              </a:ext>
            </a:extLst>
          </p:cNvPr>
          <p:cNvSpPr/>
          <p:nvPr/>
        </p:nvSpPr>
        <p:spPr>
          <a:xfrm>
            <a:off x="8351830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4AC962-1A33-435C-BB7B-1F731C1002C5}"/>
              </a:ext>
            </a:extLst>
          </p:cNvPr>
          <p:cNvCxnSpPr>
            <a:stCxn id="7" idx="2"/>
            <a:endCxn id="18" idx="0"/>
          </p:cNvCxnSpPr>
          <p:nvPr/>
        </p:nvCxnSpPr>
        <p:spPr>
          <a:xfrm>
            <a:off x="6553200" y="3094075"/>
            <a:ext cx="1127612" cy="517005"/>
          </a:xfrm>
          <a:prstGeom prst="line">
            <a:avLst/>
          </a:prstGeom>
          <a:ln w="28575"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537EA1-D80C-496F-BBC3-0BBE90F73CB7}"/>
              </a:ext>
            </a:extLst>
          </p:cNvPr>
          <p:cNvSpPr txBox="1"/>
          <p:nvPr/>
        </p:nvSpPr>
        <p:spPr>
          <a:xfrm>
            <a:off x="6096000" y="4077804"/>
            <a:ext cx="45128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All ground-truth cat boxes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397501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</a:t>
            </a:r>
            <a:r>
              <a:rPr lang="en-US" dirty="0">
                <a:solidFill>
                  <a:srgbClr val="C00000"/>
                </a:solidFill>
              </a:rPr>
              <a:t>of a single class detection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8C778-687B-41DA-8FA2-54E7BD0EB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626580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Step-by-step example</a:t>
            </a:r>
            <a:endParaRPr lang="id-ID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5CB40-4EC3-4664-9A4E-309FABC7F691}"/>
              </a:ext>
            </a:extLst>
          </p:cNvPr>
          <p:cNvSpPr/>
          <p:nvPr/>
        </p:nvSpPr>
        <p:spPr>
          <a:xfrm>
            <a:off x="6096000" y="2626243"/>
            <a:ext cx="914400" cy="4678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8F402-E41F-48D0-A60D-6C5C6A56A737}"/>
              </a:ext>
            </a:extLst>
          </p:cNvPr>
          <p:cNvCxnSpPr/>
          <p:nvPr/>
        </p:nvCxnSpPr>
        <p:spPr>
          <a:xfrm>
            <a:off x="6096000" y="2413591"/>
            <a:ext cx="5195777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DE692-C8BA-4F96-8733-E5E9D7FD548A}"/>
              </a:ext>
            </a:extLst>
          </p:cNvPr>
          <p:cNvSpPr txBox="1"/>
          <p:nvPr/>
        </p:nvSpPr>
        <p:spPr>
          <a:xfrm>
            <a:off x="6096000" y="1977657"/>
            <a:ext cx="51957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All cat detections sorted by score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9A24E-C59D-4C64-BBF0-54FCCE72FAA7}"/>
              </a:ext>
            </a:extLst>
          </p:cNvPr>
          <p:cNvSpPr/>
          <p:nvPr/>
        </p:nvSpPr>
        <p:spPr>
          <a:xfrm>
            <a:off x="7224218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0.95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0B20A4-8FF8-4F37-A3F5-2CD154B62ECF}"/>
              </a:ext>
            </a:extLst>
          </p:cNvPr>
          <p:cNvSpPr/>
          <p:nvPr/>
        </p:nvSpPr>
        <p:spPr>
          <a:xfrm>
            <a:off x="8352436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39C10-1E3C-4806-96FE-2901741511B4}"/>
              </a:ext>
            </a:extLst>
          </p:cNvPr>
          <p:cNvSpPr/>
          <p:nvPr/>
        </p:nvSpPr>
        <p:spPr>
          <a:xfrm>
            <a:off x="9480654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BFBAB-0739-4A23-A6B7-6C16798D2EF3}"/>
              </a:ext>
            </a:extLst>
          </p:cNvPr>
          <p:cNvSpPr/>
          <p:nvPr/>
        </p:nvSpPr>
        <p:spPr>
          <a:xfrm>
            <a:off x="10608872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0.1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52F47B-0580-43B4-A1B2-88C31077BAF6}"/>
              </a:ext>
            </a:extLst>
          </p:cNvPr>
          <p:cNvSpPr/>
          <p:nvPr/>
        </p:nvSpPr>
        <p:spPr>
          <a:xfrm>
            <a:off x="6095394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1B762-EE35-4BAA-B200-7801C00E9F87}"/>
              </a:ext>
            </a:extLst>
          </p:cNvPr>
          <p:cNvSpPr/>
          <p:nvPr/>
        </p:nvSpPr>
        <p:spPr>
          <a:xfrm>
            <a:off x="7223612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CED82-4DF8-4EE5-AEE5-5BCC5E547B8E}"/>
              </a:ext>
            </a:extLst>
          </p:cNvPr>
          <p:cNvSpPr/>
          <p:nvPr/>
        </p:nvSpPr>
        <p:spPr>
          <a:xfrm>
            <a:off x="8351830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92136-92A6-41F2-A271-B2689FDF1D10}"/>
              </a:ext>
            </a:extLst>
          </p:cNvPr>
          <p:cNvSpPr txBox="1"/>
          <p:nvPr/>
        </p:nvSpPr>
        <p:spPr>
          <a:xfrm>
            <a:off x="6096000" y="4077804"/>
            <a:ext cx="45128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All ground-truth cat boxes</a:t>
            </a:r>
            <a:endParaRPr lang="id-ID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4AC962-1A33-435C-BB7B-1F731C1002C5}"/>
              </a:ext>
            </a:extLst>
          </p:cNvPr>
          <p:cNvCxnSpPr>
            <a:stCxn id="7" idx="2"/>
            <a:endCxn id="18" idx="0"/>
          </p:cNvCxnSpPr>
          <p:nvPr/>
        </p:nvCxnSpPr>
        <p:spPr>
          <a:xfrm>
            <a:off x="6553200" y="3094075"/>
            <a:ext cx="1127612" cy="517005"/>
          </a:xfrm>
          <a:prstGeom prst="line">
            <a:avLst/>
          </a:prstGeom>
          <a:ln w="28575"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5EC4DF-B53C-4DB4-8201-5F87D3A5078E}"/>
              </a:ext>
            </a:extLst>
          </p:cNvPr>
          <p:cNvSpPr txBox="1"/>
          <p:nvPr/>
        </p:nvSpPr>
        <p:spPr>
          <a:xfrm>
            <a:off x="7508174" y="3168501"/>
            <a:ext cx="21451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rgbClr val="0000FF"/>
                </a:solidFill>
              </a:rPr>
              <a:t>Match: IoU &gt; 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5DDA-4F7B-400E-9E2B-D4FC0D31416C}"/>
              </a:ext>
            </a:extLst>
          </p:cNvPr>
          <p:cNvSpPr txBox="1"/>
          <p:nvPr/>
        </p:nvSpPr>
        <p:spPr>
          <a:xfrm rot="16200000">
            <a:off x="-77781" y="4435218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Precision</a:t>
            </a:r>
            <a:endParaRPr lang="id-ID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010631-D2BC-490D-AD8C-C163226943F4}"/>
              </a:ext>
            </a:extLst>
          </p:cNvPr>
          <p:cNvSpPr txBox="1"/>
          <p:nvPr/>
        </p:nvSpPr>
        <p:spPr>
          <a:xfrm>
            <a:off x="831155" y="2719591"/>
            <a:ext cx="311405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1084263" algn="l"/>
              </a:tabLst>
            </a:pPr>
            <a:r>
              <a:rPr lang="en-US" dirty="0"/>
              <a:t>Precision	=1/1	=1.0</a:t>
            </a:r>
          </a:p>
          <a:p>
            <a:pPr>
              <a:tabLst>
                <a:tab pos="1084263" algn="l"/>
              </a:tabLst>
            </a:pPr>
            <a:r>
              <a:rPr lang="en-US" dirty="0"/>
              <a:t>Recall	=1/3	=0.33</a:t>
            </a:r>
            <a:endParaRPr lang="id-ID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F081DE7-D4AA-4253-82C6-767D75C84141}"/>
              </a:ext>
            </a:extLst>
          </p:cNvPr>
          <p:cNvSpPr/>
          <p:nvPr/>
        </p:nvSpPr>
        <p:spPr>
          <a:xfrm>
            <a:off x="1583128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32DD3C-5B38-42AE-B2FA-0539EBE37DBC}"/>
              </a:ext>
            </a:extLst>
          </p:cNvPr>
          <p:cNvCxnSpPr/>
          <p:nvPr/>
        </p:nvCxnSpPr>
        <p:spPr>
          <a:xfrm>
            <a:off x="677882" y="3706843"/>
            <a:ext cx="0" cy="2103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1A1851-ED88-4384-A842-D629C9909EB6}"/>
              </a:ext>
            </a:extLst>
          </p:cNvPr>
          <p:cNvCxnSpPr>
            <a:cxnSpLocks/>
          </p:cNvCxnSpPr>
          <p:nvPr/>
        </p:nvCxnSpPr>
        <p:spPr>
          <a:xfrm flipH="1" flipV="1">
            <a:off x="677882" y="5808941"/>
            <a:ext cx="3777160" cy="1701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05FF2E-E4E7-47E0-96FD-5354935AF697}"/>
              </a:ext>
            </a:extLst>
          </p:cNvPr>
          <p:cNvSpPr txBox="1"/>
          <p:nvPr/>
        </p:nvSpPr>
        <p:spPr>
          <a:xfrm>
            <a:off x="1716822" y="5828310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Recall</a:t>
            </a:r>
            <a:endParaRPr lang="id-ID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B57E1-78D0-4168-8E49-D35F9B3591D1}"/>
              </a:ext>
            </a:extLst>
          </p:cNvPr>
          <p:cNvSpPr txBox="1"/>
          <p:nvPr/>
        </p:nvSpPr>
        <p:spPr>
          <a:xfrm>
            <a:off x="3579724" y="5828310"/>
            <a:ext cx="10208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1.0</a:t>
            </a:r>
            <a:endParaRPr lang="id-ID" sz="16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1B9A1E-3026-4807-A57B-47A08ACC6F3D}"/>
              </a:ext>
            </a:extLst>
          </p:cNvPr>
          <p:cNvCxnSpPr>
            <a:cxnSpLocks/>
          </p:cNvCxnSpPr>
          <p:nvPr/>
        </p:nvCxnSpPr>
        <p:spPr>
          <a:xfrm>
            <a:off x="1674568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CC81A7-8464-414E-93FC-8B6D5352BC9B}"/>
              </a:ext>
            </a:extLst>
          </p:cNvPr>
          <p:cNvCxnSpPr>
            <a:cxnSpLocks/>
          </p:cNvCxnSpPr>
          <p:nvPr/>
        </p:nvCxnSpPr>
        <p:spPr>
          <a:xfrm>
            <a:off x="2917513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104A93E-A064-4812-957B-E0F1315693DD}"/>
              </a:ext>
            </a:extLst>
          </p:cNvPr>
          <p:cNvCxnSpPr>
            <a:cxnSpLocks/>
          </p:cNvCxnSpPr>
          <p:nvPr/>
        </p:nvCxnSpPr>
        <p:spPr>
          <a:xfrm>
            <a:off x="4090142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11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BCA7F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EAA7A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3C6A6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</a:t>
            </a:r>
            <a:r>
              <a:rPr lang="en-US" dirty="0">
                <a:solidFill>
                  <a:srgbClr val="C00000"/>
                </a:solidFill>
              </a:rPr>
              <a:t>of a single class detection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8C778-687B-41DA-8FA2-54E7BD0EB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626580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Step-by-step example</a:t>
            </a:r>
            <a:endParaRPr lang="id-ID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5CB40-4EC3-4664-9A4E-309FABC7F691}"/>
              </a:ext>
            </a:extLst>
          </p:cNvPr>
          <p:cNvSpPr/>
          <p:nvPr/>
        </p:nvSpPr>
        <p:spPr>
          <a:xfrm>
            <a:off x="6096000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8F402-E41F-48D0-A60D-6C5C6A56A737}"/>
              </a:ext>
            </a:extLst>
          </p:cNvPr>
          <p:cNvCxnSpPr/>
          <p:nvPr/>
        </p:nvCxnSpPr>
        <p:spPr>
          <a:xfrm>
            <a:off x="6096000" y="2413591"/>
            <a:ext cx="5195777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DE692-C8BA-4F96-8733-E5E9D7FD548A}"/>
              </a:ext>
            </a:extLst>
          </p:cNvPr>
          <p:cNvSpPr txBox="1"/>
          <p:nvPr/>
        </p:nvSpPr>
        <p:spPr>
          <a:xfrm>
            <a:off x="6096000" y="1977657"/>
            <a:ext cx="51957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All cat detections sorted by score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9A24E-C59D-4C64-BBF0-54FCCE72FAA7}"/>
              </a:ext>
            </a:extLst>
          </p:cNvPr>
          <p:cNvSpPr/>
          <p:nvPr/>
        </p:nvSpPr>
        <p:spPr>
          <a:xfrm>
            <a:off x="7224218" y="2626243"/>
            <a:ext cx="914400" cy="4678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0B20A4-8FF8-4F37-A3F5-2CD154B62ECF}"/>
              </a:ext>
            </a:extLst>
          </p:cNvPr>
          <p:cNvSpPr/>
          <p:nvPr/>
        </p:nvSpPr>
        <p:spPr>
          <a:xfrm>
            <a:off x="8352436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39C10-1E3C-4806-96FE-2901741511B4}"/>
              </a:ext>
            </a:extLst>
          </p:cNvPr>
          <p:cNvSpPr/>
          <p:nvPr/>
        </p:nvSpPr>
        <p:spPr>
          <a:xfrm>
            <a:off x="9480654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BFBAB-0739-4A23-A6B7-6C16798D2EF3}"/>
              </a:ext>
            </a:extLst>
          </p:cNvPr>
          <p:cNvSpPr/>
          <p:nvPr/>
        </p:nvSpPr>
        <p:spPr>
          <a:xfrm>
            <a:off x="10608872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0.1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52F47B-0580-43B4-A1B2-88C31077BAF6}"/>
              </a:ext>
            </a:extLst>
          </p:cNvPr>
          <p:cNvSpPr/>
          <p:nvPr/>
        </p:nvSpPr>
        <p:spPr>
          <a:xfrm>
            <a:off x="6095394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1B762-EE35-4BAA-B200-7801C00E9F87}"/>
              </a:ext>
            </a:extLst>
          </p:cNvPr>
          <p:cNvSpPr/>
          <p:nvPr/>
        </p:nvSpPr>
        <p:spPr>
          <a:xfrm>
            <a:off x="7223612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CED82-4DF8-4EE5-AEE5-5BCC5E547B8E}"/>
              </a:ext>
            </a:extLst>
          </p:cNvPr>
          <p:cNvSpPr/>
          <p:nvPr/>
        </p:nvSpPr>
        <p:spPr>
          <a:xfrm>
            <a:off x="8351830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92136-92A6-41F2-A271-B2689FDF1D10}"/>
              </a:ext>
            </a:extLst>
          </p:cNvPr>
          <p:cNvSpPr txBox="1"/>
          <p:nvPr/>
        </p:nvSpPr>
        <p:spPr>
          <a:xfrm>
            <a:off x="6096000" y="4077804"/>
            <a:ext cx="45128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All ground-truth cat boxes</a:t>
            </a:r>
            <a:endParaRPr lang="id-ID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4AC962-1A33-435C-BB7B-1F731C1002C5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552594" y="3094075"/>
            <a:ext cx="1128824" cy="517005"/>
          </a:xfrm>
          <a:prstGeom prst="line">
            <a:avLst/>
          </a:prstGeom>
          <a:ln w="28575"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2D5DDA-4F7B-400E-9E2B-D4FC0D31416C}"/>
              </a:ext>
            </a:extLst>
          </p:cNvPr>
          <p:cNvSpPr txBox="1"/>
          <p:nvPr/>
        </p:nvSpPr>
        <p:spPr>
          <a:xfrm rot="16200000">
            <a:off x="-77781" y="4435218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Precision</a:t>
            </a:r>
            <a:endParaRPr lang="id-ID" sz="16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432AD2-5B15-4DFD-93DE-EEE56A50A5F0}"/>
              </a:ext>
            </a:extLst>
          </p:cNvPr>
          <p:cNvSpPr/>
          <p:nvPr/>
        </p:nvSpPr>
        <p:spPr>
          <a:xfrm>
            <a:off x="1583128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4FF059-721A-4096-AA90-DE1EFCD49EAB}"/>
              </a:ext>
            </a:extLst>
          </p:cNvPr>
          <p:cNvSpPr/>
          <p:nvPr/>
        </p:nvSpPr>
        <p:spPr>
          <a:xfrm>
            <a:off x="2827491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E94F30-EC9D-4805-9FCC-31C8B510DC77}"/>
              </a:ext>
            </a:extLst>
          </p:cNvPr>
          <p:cNvSpPr txBox="1"/>
          <p:nvPr/>
        </p:nvSpPr>
        <p:spPr>
          <a:xfrm>
            <a:off x="7508174" y="3211033"/>
            <a:ext cx="21451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rgbClr val="0000FF"/>
                </a:solidFill>
              </a:rPr>
              <a:t>Match: IoU &gt; 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747809-FDF4-48E6-8831-AAD7AD80A071}"/>
              </a:ext>
            </a:extLst>
          </p:cNvPr>
          <p:cNvSpPr txBox="1"/>
          <p:nvPr/>
        </p:nvSpPr>
        <p:spPr>
          <a:xfrm>
            <a:off x="831155" y="2719591"/>
            <a:ext cx="311405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1084263" algn="l"/>
              </a:tabLst>
            </a:pPr>
            <a:r>
              <a:rPr lang="en-US" dirty="0"/>
              <a:t>Precision	=2/2	=1.0</a:t>
            </a:r>
          </a:p>
          <a:p>
            <a:pPr>
              <a:tabLst>
                <a:tab pos="1084263" algn="l"/>
              </a:tabLst>
            </a:pPr>
            <a:r>
              <a:rPr lang="en-US" dirty="0"/>
              <a:t>Recall	=2/3	=0.67</a:t>
            </a:r>
            <a:endParaRPr lang="id-ID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458CA8-3998-4063-A26F-DE60CF9A0B80}"/>
              </a:ext>
            </a:extLst>
          </p:cNvPr>
          <p:cNvCxnSpPr/>
          <p:nvPr/>
        </p:nvCxnSpPr>
        <p:spPr>
          <a:xfrm>
            <a:off x="677882" y="3706843"/>
            <a:ext cx="0" cy="2103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2A43CC5-1AA9-4D87-AAEE-3F91C49DE97E}"/>
              </a:ext>
            </a:extLst>
          </p:cNvPr>
          <p:cNvCxnSpPr>
            <a:cxnSpLocks/>
          </p:cNvCxnSpPr>
          <p:nvPr/>
        </p:nvCxnSpPr>
        <p:spPr>
          <a:xfrm flipH="1" flipV="1">
            <a:off x="677882" y="5808941"/>
            <a:ext cx="3777160" cy="1701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B76B9D-3211-4FAD-A985-39000324EC30}"/>
              </a:ext>
            </a:extLst>
          </p:cNvPr>
          <p:cNvSpPr txBox="1"/>
          <p:nvPr/>
        </p:nvSpPr>
        <p:spPr>
          <a:xfrm>
            <a:off x="1716822" y="5828310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Recall</a:t>
            </a:r>
            <a:endParaRPr lang="id-ID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0B3B6F-3879-4F06-9F3A-E7E3F511AEF6}"/>
              </a:ext>
            </a:extLst>
          </p:cNvPr>
          <p:cNvSpPr txBox="1"/>
          <p:nvPr/>
        </p:nvSpPr>
        <p:spPr>
          <a:xfrm>
            <a:off x="3579724" y="5828310"/>
            <a:ext cx="10208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1.0</a:t>
            </a:r>
            <a:endParaRPr lang="id-ID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67770B-1876-42D5-A059-9A314E10DD41}"/>
              </a:ext>
            </a:extLst>
          </p:cNvPr>
          <p:cNvCxnSpPr>
            <a:cxnSpLocks/>
          </p:cNvCxnSpPr>
          <p:nvPr/>
        </p:nvCxnSpPr>
        <p:spPr>
          <a:xfrm>
            <a:off x="1674568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FD2E15A-C37A-4DE0-B15A-F9811A7E8987}"/>
              </a:ext>
            </a:extLst>
          </p:cNvPr>
          <p:cNvCxnSpPr>
            <a:cxnSpLocks/>
          </p:cNvCxnSpPr>
          <p:nvPr/>
        </p:nvCxnSpPr>
        <p:spPr>
          <a:xfrm>
            <a:off x="2917513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3771E1-2D3F-48A1-975C-FED3DCB6DAA9}"/>
              </a:ext>
            </a:extLst>
          </p:cNvPr>
          <p:cNvCxnSpPr>
            <a:cxnSpLocks/>
          </p:cNvCxnSpPr>
          <p:nvPr/>
        </p:nvCxnSpPr>
        <p:spPr>
          <a:xfrm>
            <a:off x="4090142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067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BCA7F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EAA7A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3C6A6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</a:t>
            </a:r>
            <a:r>
              <a:rPr lang="en-US" dirty="0">
                <a:solidFill>
                  <a:srgbClr val="C00000"/>
                </a:solidFill>
              </a:rPr>
              <a:t>of a single class detection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8C778-687B-41DA-8FA2-54E7BD0EB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626580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Step-by-step example</a:t>
            </a:r>
            <a:endParaRPr lang="id-ID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5CB40-4EC3-4664-9A4E-309FABC7F691}"/>
              </a:ext>
            </a:extLst>
          </p:cNvPr>
          <p:cNvSpPr/>
          <p:nvPr/>
        </p:nvSpPr>
        <p:spPr>
          <a:xfrm>
            <a:off x="6096000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8F402-E41F-48D0-A60D-6C5C6A56A737}"/>
              </a:ext>
            </a:extLst>
          </p:cNvPr>
          <p:cNvCxnSpPr/>
          <p:nvPr/>
        </p:nvCxnSpPr>
        <p:spPr>
          <a:xfrm>
            <a:off x="6096000" y="2413591"/>
            <a:ext cx="5195777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DE692-C8BA-4F96-8733-E5E9D7FD548A}"/>
              </a:ext>
            </a:extLst>
          </p:cNvPr>
          <p:cNvSpPr txBox="1"/>
          <p:nvPr/>
        </p:nvSpPr>
        <p:spPr>
          <a:xfrm>
            <a:off x="6096000" y="1977657"/>
            <a:ext cx="51957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All cat detections sorted by score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9A24E-C59D-4C64-BBF0-54FCCE72FAA7}"/>
              </a:ext>
            </a:extLst>
          </p:cNvPr>
          <p:cNvSpPr/>
          <p:nvPr/>
        </p:nvSpPr>
        <p:spPr>
          <a:xfrm>
            <a:off x="7224218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0B20A4-8FF8-4F37-A3F5-2CD154B62ECF}"/>
              </a:ext>
            </a:extLst>
          </p:cNvPr>
          <p:cNvSpPr/>
          <p:nvPr/>
        </p:nvSpPr>
        <p:spPr>
          <a:xfrm>
            <a:off x="8352436" y="2626243"/>
            <a:ext cx="914400" cy="4678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39C10-1E3C-4806-96FE-2901741511B4}"/>
              </a:ext>
            </a:extLst>
          </p:cNvPr>
          <p:cNvSpPr/>
          <p:nvPr/>
        </p:nvSpPr>
        <p:spPr>
          <a:xfrm>
            <a:off x="9480654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BFBAB-0739-4A23-A6B7-6C16798D2EF3}"/>
              </a:ext>
            </a:extLst>
          </p:cNvPr>
          <p:cNvSpPr/>
          <p:nvPr/>
        </p:nvSpPr>
        <p:spPr>
          <a:xfrm>
            <a:off x="10608872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0.1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52F47B-0580-43B4-A1B2-88C31077BAF6}"/>
              </a:ext>
            </a:extLst>
          </p:cNvPr>
          <p:cNvSpPr/>
          <p:nvPr/>
        </p:nvSpPr>
        <p:spPr>
          <a:xfrm>
            <a:off x="6095394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1B762-EE35-4BAA-B200-7801C00E9F87}"/>
              </a:ext>
            </a:extLst>
          </p:cNvPr>
          <p:cNvSpPr/>
          <p:nvPr/>
        </p:nvSpPr>
        <p:spPr>
          <a:xfrm>
            <a:off x="7223612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CED82-4DF8-4EE5-AEE5-5BCC5E547B8E}"/>
              </a:ext>
            </a:extLst>
          </p:cNvPr>
          <p:cNvSpPr/>
          <p:nvPr/>
        </p:nvSpPr>
        <p:spPr>
          <a:xfrm>
            <a:off x="8351830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92136-92A6-41F2-A271-B2689FDF1D10}"/>
              </a:ext>
            </a:extLst>
          </p:cNvPr>
          <p:cNvSpPr txBox="1"/>
          <p:nvPr/>
        </p:nvSpPr>
        <p:spPr>
          <a:xfrm>
            <a:off x="6096000" y="4077804"/>
            <a:ext cx="45128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All ground-truth cat boxes</a:t>
            </a:r>
            <a:endParaRPr lang="id-ID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5EC4DF-B53C-4DB4-8201-5F87D3A5078E}"/>
              </a:ext>
            </a:extLst>
          </p:cNvPr>
          <p:cNvSpPr txBox="1"/>
          <p:nvPr/>
        </p:nvSpPr>
        <p:spPr>
          <a:xfrm>
            <a:off x="7508174" y="3211033"/>
            <a:ext cx="296489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 Match &gt; </a:t>
            </a:r>
            <a:r>
              <a:rPr lang="en-US" sz="1600" dirty="0" err="1">
                <a:solidFill>
                  <a:srgbClr val="FF0000"/>
                </a:solidFill>
              </a:rPr>
              <a:t>IoU</a:t>
            </a:r>
            <a:r>
              <a:rPr lang="en-US" sz="1600" dirty="0">
                <a:solidFill>
                  <a:srgbClr val="FF0000"/>
                </a:solidFill>
              </a:rPr>
              <a:t> with GT</a:t>
            </a:r>
            <a:endParaRPr lang="id-ID" sz="16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5DDA-4F7B-400E-9E2B-D4FC0D31416C}"/>
              </a:ext>
            </a:extLst>
          </p:cNvPr>
          <p:cNvSpPr txBox="1"/>
          <p:nvPr/>
        </p:nvSpPr>
        <p:spPr>
          <a:xfrm rot="16200000">
            <a:off x="-77781" y="4435218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Precision</a:t>
            </a:r>
            <a:endParaRPr lang="id-ID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010631-D2BC-490D-AD8C-C163226943F4}"/>
              </a:ext>
            </a:extLst>
          </p:cNvPr>
          <p:cNvSpPr txBox="1"/>
          <p:nvPr/>
        </p:nvSpPr>
        <p:spPr>
          <a:xfrm>
            <a:off x="831155" y="2719591"/>
            <a:ext cx="311405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1084263" algn="l"/>
              </a:tabLst>
            </a:pPr>
            <a:r>
              <a:rPr lang="en-US" dirty="0"/>
              <a:t>Precision	=2/3	=0.67</a:t>
            </a:r>
          </a:p>
          <a:p>
            <a:pPr>
              <a:tabLst>
                <a:tab pos="1084263" algn="l"/>
              </a:tabLst>
            </a:pPr>
            <a:r>
              <a:rPr lang="en-US" dirty="0"/>
              <a:t>Recall	=2/3	=0.67</a:t>
            </a:r>
            <a:endParaRPr lang="id-ID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9AB070-91F7-41DA-9F2F-D78432994413}"/>
              </a:ext>
            </a:extLst>
          </p:cNvPr>
          <p:cNvSpPr/>
          <p:nvPr/>
        </p:nvSpPr>
        <p:spPr>
          <a:xfrm>
            <a:off x="2826073" y="4349612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20031D-B676-4672-A2FD-D3F85BFAF38F}"/>
              </a:ext>
            </a:extLst>
          </p:cNvPr>
          <p:cNvSpPr/>
          <p:nvPr/>
        </p:nvSpPr>
        <p:spPr>
          <a:xfrm>
            <a:off x="1583128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6385BB-68C7-4260-906D-52297D85D5C2}"/>
              </a:ext>
            </a:extLst>
          </p:cNvPr>
          <p:cNvSpPr/>
          <p:nvPr/>
        </p:nvSpPr>
        <p:spPr>
          <a:xfrm>
            <a:off x="2827491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64F86E-104F-48C9-B294-FCB088CA1801}"/>
              </a:ext>
            </a:extLst>
          </p:cNvPr>
          <p:cNvCxnSpPr/>
          <p:nvPr/>
        </p:nvCxnSpPr>
        <p:spPr>
          <a:xfrm>
            <a:off x="677882" y="3706843"/>
            <a:ext cx="0" cy="2103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2DBABB-7598-41E6-A456-5583FBE15BB2}"/>
              </a:ext>
            </a:extLst>
          </p:cNvPr>
          <p:cNvCxnSpPr>
            <a:cxnSpLocks/>
          </p:cNvCxnSpPr>
          <p:nvPr/>
        </p:nvCxnSpPr>
        <p:spPr>
          <a:xfrm flipH="1" flipV="1">
            <a:off x="677882" y="5808941"/>
            <a:ext cx="3777160" cy="1701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428F5D5-5B14-41E3-9383-8EF0C1FA2887}"/>
              </a:ext>
            </a:extLst>
          </p:cNvPr>
          <p:cNvSpPr txBox="1"/>
          <p:nvPr/>
        </p:nvSpPr>
        <p:spPr>
          <a:xfrm>
            <a:off x="1716822" y="5828310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Recall</a:t>
            </a:r>
            <a:endParaRPr lang="id-ID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72DD3E-843A-4363-8137-1DEAEB7A1A85}"/>
              </a:ext>
            </a:extLst>
          </p:cNvPr>
          <p:cNvSpPr txBox="1"/>
          <p:nvPr/>
        </p:nvSpPr>
        <p:spPr>
          <a:xfrm>
            <a:off x="3579724" y="5828310"/>
            <a:ext cx="10208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1.0</a:t>
            </a:r>
            <a:endParaRPr lang="id-ID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905148-71AD-41ED-BDE5-B4F2D280DCC0}"/>
              </a:ext>
            </a:extLst>
          </p:cNvPr>
          <p:cNvCxnSpPr>
            <a:cxnSpLocks/>
          </p:cNvCxnSpPr>
          <p:nvPr/>
        </p:nvCxnSpPr>
        <p:spPr>
          <a:xfrm>
            <a:off x="1674568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C4BA9C-27C3-4D69-B538-CDAF9C678EC7}"/>
              </a:ext>
            </a:extLst>
          </p:cNvPr>
          <p:cNvCxnSpPr>
            <a:cxnSpLocks/>
          </p:cNvCxnSpPr>
          <p:nvPr/>
        </p:nvCxnSpPr>
        <p:spPr>
          <a:xfrm>
            <a:off x="2917513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13318AB-5793-4C73-8697-D75376D6EFCE}"/>
              </a:ext>
            </a:extLst>
          </p:cNvPr>
          <p:cNvCxnSpPr>
            <a:cxnSpLocks/>
          </p:cNvCxnSpPr>
          <p:nvPr/>
        </p:nvCxnSpPr>
        <p:spPr>
          <a:xfrm>
            <a:off x="4090142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023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2CF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</a:t>
            </a:r>
            <a:r>
              <a:rPr lang="en-US" dirty="0">
                <a:solidFill>
                  <a:srgbClr val="C00000"/>
                </a:solidFill>
              </a:rPr>
              <a:t>of a single class detection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8C778-687B-41DA-8FA2-54E7BD0EB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626580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Step-by-step example</a:t>
            </a:r>
            <a:endParaRPr lang="id-ID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5CB40-4EC3-4664-9A4E-309FABC7F691}"/>
              </a:ext>
            </a:extLst>
          </p:cNvPr>
          <p:cNvSpPr/>
          <p:nvPr/>
        </p:nvSpPr>
        <p:spPr>
          <a:xfrm>
            <a:off x="6096000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8F402-E41F-48D0-A60D-6C5C6A56A737}"/>
              </a:ext>
            </a:extLst>
          </p:cNvPr>
          <p:cNvCxnSpPr/>
          <p:nvPr/>
        </p:nvCxnSpPr>
        <p:spPr>
          <a:xfrm>
            <a:off x="6096000" y="2413591"/>
            <a:ext cx="5195777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DE692-C8BA-4F96-8733-E5E9D7FD548A}"/>
              </a:ext>
            </a:extLst>
          </p:cNvPr>
          <p:cNvSpPr txBox="1"/>
          <p:nvPr/>
        </p:nvSpPr>
        <p:spPr>
          <a:xfrm>
            <a:off x="6096000" y="1977657"/>
            <a:ext cx="51957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All cat detections sorted by score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9A24E-C59D-4C64-BBF0-54FCCE72FAA7}"/>
              </a:ext>
            </a:extLst>
          </p:cNvPr>
          <p:cNvSpPr/>
          <p:nvPr/>
        </p:nvSpPr>
        <p:spPr>
          <a:xfrm>
            <a:off x="7224218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0B20A4-8FF8-4F37-A3F5-2CD154B62ECF}"/>
              </a:ext>
            </a:extLst>
          </p:cNvPr>
          <p:cNvSpPr/>
          <p:nvPr/>
        </p:nvSpPr>
        <p:spPr>
          <a:xfrm>
            <a:off x="8352436" y="2626243"/>
            <a:ext cx="914400" cy="467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39C10-1E3C-4806-96FE-2901741511B4}"/>
              </a:ext>
            </a:extLst>
          </p:cNvPr>
          <p:cNvSpPr/>
          <p:nvPr/>
        </p:nvSpPr>
        <p:spPr>
          <a:xfrm>
            <a:off x="9480654" y="2626243"/>
            <a:ext cx="914400" cy="4678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BFBAB-0739-4A23-A6B7-6C16798D2EF3}"/>
              </a:ext>
            </a:extLst>
          </p:cNvPr>
          <p:cNvSpPr/>
          <p:nvPr/>
        </p:nvSpPr>
        <p:spPr>
          <a:xfrm>
            <a:off x="10608872" y="2626243"/>
            <a:ext cx="914400" cy="467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0.1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52F47B-0580-43B4-A1B2-88C31077BAF6}"/>
              </a:ext>
            </a:extLst>
          </p:cNvPr>
          <p:cNvSpPr/>
          <p:nvPr/>
        </p:nvSpPr>
        <p:spPr>
          <a:xfrm>
            <a:off x="6095394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1B762-EE35-4BAA-B200-7801C00E9F87}"/>
              </a:ext>
            </a:extLst>
          </p:cNvPr>
          <p:cNvSpPr/>
          <p:nvPr/>
        </p:nvSpPr>
        <p:spPr>
          <a:xfrm>
            <a:off x="7223612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CED82-4DF8-4EE5-AEE5-5BCC5E547B8E}"/>
              </a:ext>
            </a:extLst>
          </p:cNvPr>
          <p:cNvSpPr/>
          <p:nvPr/>
        </p:nvSpPr>
        <p:spPr>
          <a:xfrm>
            <a:off x="8351830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92136-92A6-41F2-A271-B2689FDF1D10}"/>
              </a:ext>
            </a:extLst>
          </p:cNvPr>
          <p:cNvSpPr txBox="1"/>
          <p:nvPr/>
        </p:nvSpPr>
        <p:spPr>
          <a:xfrm>
            <a:off x="6096000" y="4077804"/>
            <a:ext cx="45128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All ground-truth cat boxes</a:t>
            </a:r>
            <a:endParaRPr lang="id-ID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5DDA-4F7B-400E-9E2B-D4FC0D31416C}"/>
              </a:ext>
            </a:extLst>
          </p:cNvPr>
          <p:cNvSpPr txBox="1"/>
          <p:nvPr/>
        </p:nvSpPr>
        <p:spPr>
          <a:xfrm rot="16200000">
            <a:off x="-77781" y="4435218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Precision</a:t>
            </a:r>
            <a:endParaRPr lang="id-ID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010631-D2BC-490D-AD8C-C163226943F4}"/>
              </a:ext>
            </a:extLst>
          </p:cNvPr>
          <p:cNvSpPr txBox="1"/>
          <p:nvPr/>
        </p:nvSpPr>
        <p:spPr>
          <a:xfrm>
            <a:off x="831155" y="2719591"/>
            <a:ext cx="311405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1084263" algn="l"/>
              </a:tabLst>
            </a:pPr>
            <a:r>
              <a:rPr lang="en-US" dirty="0"/>
              <a:t>Precision	=2/4	=0.5</a:t>
            </a:r>
          </a:p>
          <a:p>
            <a:pPr>
              <a:tabLst>
                <a:tab pos="1084263" algn="l"/>
              </a:tabLst>
            </a:pPr>
            <a:r>
              <a:rPr lang="en-US" dirty="0"/>
              <a:t>Recall	=2/3	=0.67</a:t>
            </a:r>
            <a:endParaRPr lang="id-ID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D6B346-926B-4EF2-BD87-5E1236577B4D}"/>
              </a:ext>
            </a:extLst>
          </p:cNvPr>
          <p:cNvSpPr/>
          <p:nvPr/>
        </p:nvSpPr>
        <p:spPr>
          <a:xfrm>
            <a:off x="2826073" y="4762911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72152F-93E4-43FD-8912-E64344CBF969}"/>
              </a:ext>
            </a:extLst>
          </p:cNvPr>
          <p:cNvSpPr txBox="1"/>
          <p:nvPr/>
        </p:nvSpPr>
        <p:spPr>
          <a:xfrm>
            <a:off x="8475741" y="3211033"/>
            <a:ext cx="296489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 Match &gt; </a:t>
            </a:r>
            <a:r>
              <a:rPr lang="en-US" sz="1600" dirty="0" err="1">
                <a:solidFill>
                  <a:srgbClr val="FF0000"/>
                </a:solidFill>
              </a:rPr>
              <a:t>IoU</a:t>
            </a:r>
            <a:r>
              <a:rPr lang="en-US" sz="1600" dirty="0">
                <a:solidFill>
                  <a:srgbClr val="FF0000"/>
                </a:solidFill>
              </a:rPr>
              <a:t> with GT</a:t>
            </a:r>
            <a:endParaRPr lang="id-ID" sz="1600" dirty="0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C34ADF-6921-4ADA-B350-24575338203E}"/>
              </a:ext>
            </a:extLst>
          </p:cNvPr>
          <p:cNvSpPr/>
          <p:nvPr/>
        </p:nvSpPr>
        <p:spPr>
          <a:xfrm>
            <a:off x="2826073" y="4349612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01E384-17C4-4CD6-9FAC-BCD3F7A0D4C9}"/>
              </a:ext>
            </a:extLst>
          </p:cNvPr>
          <p:cNvSpPr/>
          <p:nvPr/>
        </p:nvSpPr>
        <p:spPr>
          <a:xfrm>
            <a:off x="1583128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D4136A-192D-4376-8ED0-F8F9251D761F}"/>
              </a:ext>
            </a:extLst>
          </p:cNvPr>
          <p:cNvSpPr/>
          <p:nvPr/>
        </p:nvSpPr>
        <p:spPr>
          <a:xfrm>
            <a:off x="2827491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B74AB0D-7579-4829-B0AC-427157C64384}"/>
              </a:ext>
            </a:extLst>
          </p:cNvPr>
          <p:cNvCxnSpPr/>
          <p:nvPr/>
        </p:nvCxnSpPr>
        <p:spPr>
          <a:xfrm>
            <a:off x="677882" y="3706843"/>
            <a:ext cx="0" cy="2103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404B07-0F10-4594-B19C-16CCE1BC8186}"/>
              </a:ext>
            </a:extLst>
          </p:cNvPr>
          <p:cNvCxnSpPr>
            <a:cxnSpLocks/>
          </p:cNvCxnSpPr>
          <p:nvPr/>
        </p:nvCxnSpPr>
        <p:spPr>
          <a:xfrm flipH="1" flipV="1">
            <a:off x="677882" y="5808941"/>
            <a:ext cx="3777160" cy="1701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7C85B18-3875-4F1A-9957-4B8487AB4F49}"/>
              </a:ext>
            </a:extLst>
          </p:cNvPr>
          <p:cNvSpPr txBox="1"/>
          <p:nvPr/>
        </p:nvSpPr>
        <p:spPr>
          <a:xfrm>
            <a:off x="1716822" y="5828310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Recall</a:t>
            </a:r>
            <a:endParaRPr lang="id-ID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39F5B9-35A9-497B-87DD-970B70C92825}"/>
              </a:ext>
            </a:extLst>
          </p:cNvPr>
          <p:cNvSpPr txBox="1"/>
          <p:nvPr/>
        </p:nvSpPr>
        <p:spPr>
          <a:xfrm>
            <a:off x="3579724" y="5828310"/>
            <a:ext cx="10208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1.0</a:t>
            </a:r>
            <a:endParaRPr lang="id-ID" sz="16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E4DD6D5-759E-43FE-9906-EDCA2C440CD1}"/>
              </a:ext>
            </a:extLst>
          </p:cNvPr>
          <p:cNvCxnSpPr>
            <a:cxnSpLocks/>
          </p:cNvCxnSpPr>
          <p:nvPr/>
        </p:nvCxnSpPr>
        <p:spPr>
          <a:xfrm>
            <a:off x="1674568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806B52-EE9A-4E69-8C53-A460E0954FCA}"/>
              </a:ext>
            </a:extLst>
          </p:cNvPr>
          <p:cNvCxnSpPr>
            <a:cxnSpLocks/>
          </p:cNvCxnSpPr>
          <p:nvPr/>
        </p:nvCxnSpPr>
        <p:spPr>
          <a:xfrm>
            <a:off x="2917513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8E682F-B9FA-4625-AFD1-518E9591D370}"/>
              </a:ext>
            </a:extLst>
          </p:cNvPr>
          <p:cNvCxnSpPr>
            <a:cxnSpLocks/>
          </p:cNvCxnSpPr>
          <p:nvPr/>
        </p:nvCxnSpPr>
        <p:spPr>
          <a:xfrm>
            <a:off x="4090142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80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2CF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</a:t>
            </a:r>
            <a:r>
              <a:rPr lang="en-US" dirty="0">
                <a:solidFill>
                  <a:srgbClr val="C00000"/>
                </a:solidFill>
              </a:rPr>
              <a:t>of a single class detection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8C778-687B-41DA-8FA2-54E7BD0EB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626580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Step-by-step example</a:t>
            </a:r>
            <a:endParaRPr lang="id-ID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5CB40-4EC3-4664-9A4E-309FABC7F691}"/>
              </a:ext>
            </a:extLst>
          </p:cNvPr>
          <p:cNvSpPr/>
          <p:nvPr/>
        </p:nvSpPr>
        <p:spPr>
          <a:xfrm>
            <a:off x="6096000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8F402-E41F-48D0-A60D-6C5C6A56A737}"/>
              </a:ext>
            </a:extLst>
          </p:cNvPr>
          <p:cNvCxnSpPr/>
          <p:nvPr/>
        </p:nvCxnSpPr>
        <p:spPr>
          <a:xfrm>
            <a:off x="6096000" y="2413591"/>
            <a:ext cx="5195777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DE692-C8BA-4F96-8733-E5E9D7FD548A}"/>
              </a:ext>
            </a:extLst>
          </p:cNvPr>
          <p:cNvSpPr txBox="1"/>
          <p:nvPr/>
        </p:nvSpPr>
        <p:spPr>
          <a:xfrm>
            <a:off x="6096000" y="1977657"/>
            <a:ext cx="51957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All cat detections sorted by score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9A24E-C59D-4C64-BBF0-54FCCE72FAA7}"/>
              </a:ext>
            </a:extLst>
          </p:cNvPr>
          <p:cNvSpPr/>
          <p:nvPr/>
        </p:nvSpPr>
        <p:spPr>
          <a:xfrm>
            <a:off x="7224218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0B20A4-8FF8-4F37-A3F5-2CD154B62ECF}"/>
              </a:ext>
            </a:extLst>
          </p:cNvPr>
          <p:cNvSpPr/>
          <p:nvPr/>
        </p:nvSpPr>
        <p:spPr>
          <a:xfrm>
            <a:off x="8352436" y="2626243"/>
            <a:ext cx="914400" cy="467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39C10-1E3C-4806-96FE-2901741511B4}"/>
              </a:ext>
            </a:extLst>
          </p:cNvPr>
          <p:cNvSpPr/>
          <p:nvPr/>
        </p:nvSpPr>
        <p:spPr>
          <a:xfrm>
            <a:off x="9480654" y="2626243"/>
            <a:ext cx="914400" cy="467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BFBAB-0739-4A23-A6B7-6C16798D2EF3}"/>
              </a:ext>
            </a:extLst>
          </p:cNvPr>
          <p:cNvSpPr/>
          <p:nvPr/>
        </p:nvSpPr>
        <p:spPr>
          <a:xfrm>
            <a:off x="10608872" y="2626243"/>
            <a:ext cx="914400" cy="4678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0.1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52F47B-0580-43B4-A1B2-88C31077BAF6}"/>
              </a:ext>
            </a:extLst>
          </p:cNvPr>
          <p:cNvSpPr/>
          <p:nvPr/>
        </p:nvSpPr>
        <p:spPr>
          <a:xfrm>
            <a:off x="6095394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1B762-EE35-4BAA-B200-7801C00E9F87}"/>
              </a:ext>
            </a:extLst>
          </p:cNvPr>
          <p:cNvSpPr/>
          <p:nvPr/>
        </p:nvSpPr>
        <p:spPr>
          <a:xfrm>
            <a:off x="7223612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CED82-4DF8-4EE5-AEE5-5BCC5E547B8E}"/>
              </a:ext>
            </a:extLst>
          </p:cNvPr>
          <p:cNvSpPr/>
          <p:nvPr/>
        </p:nvSpPr>
        <p:spPr>
          <a:xfrm>
            <a:off x="8351830" y="3611080"/>
            <a:ext cx="914400" cy="4678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92136-92A6-41F2-A271-B2689FDF1D10}"/>
              </a:ext>
            </a:extLst>
          </p:cNvPr>
          <p:cNvSpPr txBox="1"/>
          <p:nvPr/>
        </p:nvSpPr>
        <p:spPr>
          <a:xfrm>
            <a:off x="6096000" y="4077804"/>
            <a:ext cx="45128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All ground-truth cat boxes</a:t>
            </a:r>
            <a:endParaRPr lang="id-ID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BE6F86-9025-40E5-A1F1-5590261005EB}"/>
              </a:ext>
            </a:extLst>
          </p:cNvPr>
          <p:cNvCxnSpPr/>
          <p:nvPr/>
        </p:nvCxnSpPr>
        <p:spPr>
          <a:xfrm>
            <a:off x="677882" y="3706843"/>
            <a:ext cx="0" cy="2103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034EB5-CF83-4AC3-8B6F-EC03A3EDD222}"/>
              </a:ext>
            </a:extLst>
          </p:cNvPr>
          <p:cNvCxnSpPr>
            <a:cxnSpLocks/>
          </p:cNvCxnSpPr>
          <p:nvPr/>
        </p:nvCxnSpPr>
        <p:spPr>
          <a:xfrm flipH="1" flipV="1">
            <a:off x="677882" y="5808941"/>
            <a:ext cx="3777160" cy="1701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BE9132-BFF1-4869-BBBD-60A2224E3D22}"/>
              </a:ext>
            </a:extLst>
          </p:cNvPr>
          <p:cNvSpPr txBox="1"/>
          <p:nvPr/>
        </p:nvSpPr>
        <p:spPr>
          <a:xfrm>
            <a:off x="1716822" y="5828310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Recall</a:t>
            </a:r>
            <a:endParaRPr lang="id-ID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5DDA-4F7B-400E-9E2B-D4FC0D31416C}"/>
              </a:ext>
            </a:extLst>
          </p:cNvPr>
          <p:cNvSpPr txBox="1"/>
          <p:nvPr/>
        </p:nvSpPr>
        <p:spPr>
          <a:xfrm rot="16200000">
            <a:off x="-77781" y="4435218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Precision</a:t>
            </a:r>
            <a:endParaRPr lang="id-ID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7CA739-254E-4DFD-89A6-B1C772F7865F}"/>
              </a:ext>
            </a:extLst>
          </p:cNvPr>
          <p:cNvSpPr txBox="1"/>
          <p:nvPr/>
        </p:nvSpPr>
        <p:spPr>
          <a:xfrm>
            <a:off x="3579724" y="5828310"/>
            <a:ext cx="10208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1.0</a:t>
            </a:r>
            <a:endParaRPr lang="id-ID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010631-D2BC-490D-AD8C-C163226943F4}"/>
              </a:ext>
            </a:extLst>
          </p:cNvPr>
          <p:cNvSpPr txBox="1"/>
          <p:nvPr/>
        </p:nvSpPr>
        <p:spPr>
          <a:xfrm>
            <a:off x="831155" y="2719591"/>
            <a:ext cx="311405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1084263" algn="l"/>
              </a:tabLst>
            </a:pPr>
            <a:r>
              <a:rPr lang="en-US" dirty="0"/>
              <a:t>Precision	=2/5	=0.6</a:t>
            </a:r>
          </a:p>
          <a:p>
            <a:pPr>
              <a:tabLst>
                <a:tab pos="1084263" algn="l"/>
              </a:tabLst>
            </a:pPr>
            <a:r>
              <a:rPr lang="en-US" dirty="0"/>
              <a:t>Recall	=3/3	=1.0</a:t>
            </a:r>
            <a:endParaRPr lang="id-ID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D6B346-926B-4EF2-BD87-5E1236577B4D}"/>
              </a:ext>
            </a:extLst>
          </p:cNvPr>
          <p:cNvSpPr/>
          <p:nvPr/>
        </p:nvSpPr>
        <p:spPr>
          <a:xfrm>
            <a:off x="2826073" y="4762911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C34ADF-6921-4ADA-B350-24575338203E}"/>
              </a:ext>
            </a:extLst>
          </p:cNvPr>
          <p:cNvSpPr/>
          <p:nvPr/>
        </p:nvSpPr>
        <p:spPr>
          <a:xfrm>
            <a:off x="2826073" y="4349612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01E384-17C4-4CD6-9FAC-BCD3F7A0D4C9}"/>
              </a:ext>
            </a:extLst>
          </p:cNvPr>
          <p:cNvSpPr/>
          <p:nvPr/>
        </p:nvSpPr>
        <p:spPr>
          <a:xfrm>
            <a:off x="1583128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D4136A-192D-4376-8ED0-F8F9251D761F}"/>
              </a:ext>
            </a:extLst>
          </p:cNvPr>
          <p:cNvSpPr/>
          <p:nvPr/>
        </p:nvSpPr>
        <p:spPr>
          <a:xfrm>
            <a:off x="2827491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483D94-1DA4-4AD9-97FA-3A7D7C73A3ED}"/>
              </a:ext>
            </a:extLst>
          </p:cNvPr>
          <p:cNvCxnSpPr>
            <a:cxnSpLocks/>
            <a:stCxn id="16" idx="2"/>
            <a:endCxn id="19" idx="3"/>
          </p:cNvCxnSpPr>
          <p:nvPr/>
        </p:nvCxnSpPr>
        <p:spPr>
          <a:xfrm flipH="1">
            <a:off x="9266230" y="3094075"/>
            <a:ext cx="1799842" cy="750921"/>
          </a:xfrm>
          <a:prstGeom prst="line">
            <a:avLst/>
          </a:prstGeom>
          <a:ln w="28575">
            <a:solidFill>
              <a:srgbClr val="C00000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7E3735D-2994-4E69-B8CD-18039A7EE2F1}"/>
              </a:ext>
            </a:extLst>
          </p:cNvPr>
          <p:cNvSpPr txBox="1"/>
          <p:nvPr/>
        </p:nvSpPr>
        <p:spPr>
          <a:xfrm>
            <a:off x="9937854" y="3594649"/>
            <a:ext cx="21451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rgbClr val="0000FF"/>
                </a:solidFill>
              </a:rPr>
              <a:t>Match: IoU &gt; 0.5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4E5F6D-CFA2-476A-9EB7-912C86B14147}"/>
              </a:ext>
            </a:extLst>
          </p:cNvPr>
          <p:cNvSpPr/>
          <p:nvPr/>
        </p:nvSpPr>
        <p:spPr>
          <a:xfrm>
            <a:off x="3998702" y="4517106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60D785-8875-4FDA-922B-377ECB5EDA38}"/>
              </a:ext>
            </a:extLst>
          </p:cNvPr>
          <p:cNvCxnSpPr>
            <a:cxnSpLocks/>
          </p:cNvCxnSpPr>
          <p:nvPr/>
        </p:nvCxnSpPr>
        <p:spPr>
          <a:xfrm>
            <a:off x="1674568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16145-4BED-4E4E-91BE-3AB968D9E912}"/>
              </a:ext>
            </a:extLst>
          </p:cNvPr>
          <p:cNvCxnSpPr>
            <a:cxnSpLocks/>
          </p:cNvCxnSpPr>
          <p:nvPr/>
        </p:nvCxnSpPr>
        <p:spPr>
          <a:xfrm>
            <a:off x="2917513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6C513C-56C2-4ADF-A4A2-EEA708911098}"/>
              </a:ext>
            </a:extLst>
          </p:cNvPr>
          <p:cNvCxnSpPr>
            <a:cxnSpLocks/>
          </p:cNvCxnSpPr>
          <p:nvPr/>
        </p:nvCxnSpPr>
        <p:spPr>
          <a:xfrm>
            <a:off x="4090142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16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1953D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BCA7F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EAA7A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3C6A6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FB80BA-DBD0-4038-82DA-1A23B5E2C872}"/>
              </a:ext>
            </a:extLst>
          </p:cNvPr>
          <p:cNvSpPr/>
          <p:nvPr/>
        </p:nvSpPr>
        <p:spPr>
          <a:xfrm>
            <a:off x="683375" y="4076765"/>
            <a:ext cx="3406767" cy="1732176"/>
          </a:xfrm>
          <a:custGeom>
            <a:avLst/>
            <a:gdLst>
              <a:gd name="connsiteX0" fmla="*/ 0 w 3406767"/>
              <a:gd name="connsiteY0" fmla="*/ 0 h 1728257"/>
              <a:gd name="connsiteX1" fmla="*/ 3406767 w 3406767"/>
              <a:gd name="connsiteY1" fmla="*/ 0 h 1728257"/>
              <a:gd name="connsiteX2" fmla="*/ 3406767 w 3406767"/>
              <a:gd name="connsiteY2" fmla="*/ 1728257 h 1728257"/>
              <a:gd name="connsiteX3" fmla="*/ 0 w 3406767"/>
              <a:gd name="connsiteY3" fmla="*/ 1728257 h 1728257"/>
              <a:gd name="connsiteX4" fmla="*/ 0 w 3406767"/>
              <a:gd name="connsiteY4" fmla="*/ 0 h 1728257"/>
              <a:gd name="connsiteX0" fmla="*/ 0 w 3406767"/>
              <a:gd name="connsiteY0" fmla="*/ 744 h 1729001"/>
              <a:gd name="connsiteX1" fmla="*/ 2243975 w 3406767"/>
              <a:gd name="connsiteY1" fmla="*/ 0 h 1729001"/>
              <a:gd name="connsiteX2" fmla="*/ 3406767 w 3406767"/>
              <a:gd name="connsiteY2" fmla="*/ 744 h 1729001"/>
              <a:gd name="connsiteX3" fmla="*/ 3406767 w 3406767"/>
              <a:gd name="connsiteY3" fmla="*/ 1729001 h 1729001"/>
              <a:gd name="connsiteX4" fmla="*/ 0 w 3406767"/>
              <a:gd name="connsiteY4" fmla="*/ 1729001 h 1729001"/>
              <a:gd name="connsiteX5" fmla="*/ 0 w 3406767"/>
              <a:gd name="connsiteY5" fmla="*/ 744 h 1729001"/>
              <a:gd name="connsiteX0" fmla="*/ 0 w 3406767"/>
              <a:gd name="connsiteY0" fmla="*/ 744 h 1729001"/>
              <a:gd name="connsiteX1" fmla="*/ 2243975 w 3406767"/>
              <a:gd name="connsiteY1" fmla="*/ 0 h 1729001"/>
              <a:gd name="connsiteX2" fmla="*/ 2247892 w 3406767"/>
              <a:gd name="connsiteY2" fmla="*/ 718294 h 1729001"/>
              <a:gd name="connsiteX3" fmla="*/ 3406767 w 3406767"/>
              <a:gd name="connsiteY3" fmla="*/ 1729001 h 1729001"/>
              <a:gd name="connsiteX4" fmla="*/ 0 w 3406767"/>
              <a:gd name="connsiteY4" fmla="*/ 1729001 h 1729001"/>
              <a:gd name="connsiteX5" fmla="*/ 0 w 3406767"/>
              <a:gd name="connsiteY5" fmla="*/ 744 h 1729001"/>
              <a:gd name="connsiteX0" fmla="*/ 0 w 3406767"/>
              <a:gd name="connsiteY0" fmla="*/ 744 h 1729001"/>
              <a:gd name="connsiteX1" fmla="*/ 2243975 w 3406767"/>
              <a:gd name="connsiteY1" fmla="*/ 0 h 1729001"/>
              <a:gd name="connsiteX2" fmla="*/ 2254242 w 3406767"/>
              <a:gd name="connsiteY2" fmla="*/ 765919 h 1729001"/>
              <a:gd name="connsiteX3" fmla="*/ 3406767 w 3406767"/>
              <a:gd name="connsiteY3" fmla="*/ 1729001 h 1729001"/>
              <a:gd name="connsiteX4" fmla="*/ 0 w 3406767"/>
              <a:gd name="connsiteY4" fmla="*/ 1729001 h 1729001"/>
              <a:gd name="connsiteX5" fmla="*/ 0 w 3406767"/>
              <a:gd name="connsiteY5" fmla="*/ 744 h 1729001"/>
              <a:gd name="connsiteX0" fmla="*/ 0 w 3406767"/>
              <a:gd name="connsiteY0" fmla="*/ 3919 h 1732176"/>
              <a:gd name="connsiteX1" fmla="*/ 2234450 w 3406767"/>
              <a:gd name="connsiteY1" fmla="*/ 0 h 1732176"/>
              <a:gd name="connsiteX2" fmla="*/ 2254242 w 3406767"/>
              <a:gd name="connsiteY2" fmla="*/ 769094 h 1732176"/>
              <a:gd name="connsiteX3" fmla="*/ 3406767 w 3406767"/>
              <a:gd name="connsiteY3" fmla="*/ 1732176 h 1732176"/>
              <a:gd name="connsiteX4" fmla="*/ 0 w 3406767"/>
              <a:gd name="connsiteY4" fmla="*/ 1732176 h 1732176"/>
              <a:gd name="connsiteX5" fmla="*/ 0 w 3406767"/>
              <a:gd name="connsiteY5" fmla="*/ 3919 h 1732176"/>
              <a:gd name="connsiteX0" fmla="*/ 0 w 3406767"/>
              <a:gd name="connsiteY0" fmla="*/ 3919 h 1732176"/>
              <a:gd name="connsiteX1" fmla="*/ 2234450 w 3406767"/>
              <a:gd name="connsiteY1" fmla="*/ 0 h 1732176"/>
              <a:gd name="connsiteX2" fmla="*/ 2238367 w 3406767"/>
              <a:gd name="connsiteY2" fmla="*/ 781794 h 1732176"/>
              <a:gd name="connsiteX3" fmla="*/ 3406767 w 3406767"/>
              <a:gd name="connsiteY3" fmla="*/ 1732176 h 1732176"/>
              <a:gd name="connsiteX4" fmla="*/ 0 w 3406767"/>
              <a:gd name="connsiteY4" fmla="*/ 1732176 h 1732176"/>
              <a:gd name="connsiteX5" fmla="*/ 0 w 3406767"/>
              <a:gd name="connsiteY5" fmla="*/ 3919 h 1732176"/>
              <a:gd name="connsiteX0" fmla="*/ 0 w 3406767"/>
              <a:gd name="connsiteY0" fmla="*/ 3919 h 1732176"/>
              <a:gd name="connsiteX1" fmla="*/ 2234450 w 3406767"/>
              <a:gd name="connsiteY1" fmla="*/ 0 h 1732176"/>
              <a:gd name="connsiteX2" fmla="*/ 2238367 w 3406767"/>
              <a:gd name="connsiteY2" fmla="*/ 781794 h 1732176"/>
              <a:gd name="connsiteX3" fmla="*/ 2571000 w 3406767"/>
              <a:gd name="connsiteY3" fmla="*/ 1054100 h 1732176"/>
              <a:gd name="connsiteX4" fmla="*/ 3406767 w 3406767"/>
              <a:gd name="connsiteY4" fmla="*/ 1732176 h 1732176"/>
              <a:gd name="connsiteX5" fmla="*/ 0 w 3406767"/>
              <a:gd name="connsiteY5" fmla="*/ 1732176 h 1732176"/>
              <a:gd name="connsiteX6" fmla="*/ 0 w 3406767"/>
              <a:gd name="connsiteY6" fmla="*/ 3919 h 1732176"/>
              <a:gd name="connsiteX0" fmla="*/ 0 w 3406767"/>
              <a:gd name="connsiteY0" fmla="*/ 3919 h 1732176"/>
              <a:gd name="connsiteX1" fmla="*/ 2234450 w 3406767"/>
              <a:gd name="connsiteY1" fmla="*/ 0 h 1732176"/>
              <a:gd name="connsiteX2" fmla="*/ 2238367 w 3406767"/>
              <a:gd name="connsiteY2" fmla="*/ 781794 h 1732176"/>
              <a:gd name="connsiteX3" fmla="*/ 3406025 w 3406767"/>
              <a:gd name="connsiteY3" fmla="*/ 527050 h 1732176"/>
              <a:gd name="connsiteX4" fmla="*/ 3406767 w 3406767"/>
              <a:gd name="connsiteY4" fmla="*/ 1732176 h 1732176"/>
              <a:gd name="connsiteX5" fmla="*/ 0 w 3406767"/>
              <a:gd name="connsiteY5" fmla="*/ 1732176 h 1732176"/>
              <a:gd name="connsiteX6" fmla="*/ 0 w 3406767"/>
              <a:gd name="connsiteY6" fmla="*/ 3919 h 173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6767" h="1732176">
                <a:moveTo>
                  <a:pt x="0" y="3919"/>
                </a:moveTo>
                <a:lnTo>
                  <a:pt x="2234450" y="0"/>
                </a:lnTo>
                <a:cubicBezTo>
                  <a:pt x="2235756" y="239431"/>
                  <a:pt x="2237061" y="542363"/>
                  <a:pt x="2238367" y="781794"/>
                </a:cubicBezTo>
                <a:lnTo>
                  <a:pt x="3406025" y="527050"/>
                </a:lnTo>
                <a:cubicBezTo>
                  <a:pt x="3406272" y="928759"/>
                  <a:pt x="3406520" y="1330467"/>
                  <a:pt x="3406767" y="1732176"/>
                </a:cubicBezTo>
                <a:lnTo>
                  <a:pt x="0" y="1732176"/>
                </a:lnTo>
                <a:lnTo>
                  <a:pt x="0" y="39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Precision </a:t>
            </a:r>
            <a:r>
              <a:rPr lang="en-US" dirty="0">
                <a:solidFill>
                  <a:srgbClr val="C00000"/>
                </a:solidFill>
              </a:rPr>
              <a:t>of a single class detection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8C778-687B-41DA-8FA2-54E7BD0EB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626580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AP = area under PR curve</a:t>
            </a:r>
            <a:endParaRPr lang="id-ID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5CB40-4EC3-4664-9A4E-309FABC7F691}"/>
              </a:ext>
            </a:extLst>
          </p:cNvPr>
          <p:cNvSpPr/>
          <p:nvPr/>
        </p:nvSpPr>
        <p:spPr>
          <a:xfrm>
            <a:off x="6096000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78F402-E41F-48D0-A60D-6C5C6A56A737}"/>
              </a:ext>
            </a:extLst>
          </p:cNvPr>
          <p:cNvCxnSpPr/>
          <p:nvPr/>
        </p:nvCxnSpPr>
        <p:spPr>
          <a:xfrm>
            <a:off x="6096000" y="2413591"/>
            <a:ext cx="5195777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FDE692-C8BA-4F96-8733-E5E9D7FD548A}"/>
              </a:ext>
            </a:extLst>
          </p:cNvPr>
          <p:cNvSpPr txBox="1"/>
          <p:nvPr/>
        </p:nvSpPr>
        <p:spPr>
          <a:xfrm>
            <a:off x="6096000" y="1977657"/>
            <a:ext cx="51957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All cat detections sorted by score</a:t>
            </a:r>
            <a:endParaRPr lang="id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9A24E-C59D-4C64-BBF0-54FCCE72FAA7}"/>
              </a:ext>
            </a:extLst>
          </p:cNvPr>
          <p:cNvSpPr/>
          <p:nvPr/>
        </p:nvSpPr>
        <p:spPr>
          <a:xfrm>
            <a:off x="7224218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0.95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0B20A4-8FF8-4F37-A3F5-2CD154B62ECF}"/>
              </a:ext>
            </a:extLst>
          </p:cNvPr>
          <p:cNvSpPr/>
          <p:nvPr/>
        </p:nvSpPr>
        <p:spPr>
          <a:xfrm>
            <a:off x="8352436" y="2626243"/>
            <a:ext cx="914400" cy="467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0.9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39C10-1E3C-4806-96FE-2901741511B4}"/>
              </a:ext>
            </a:extLst>
          </p:cNvPr>
          <p:cNvSpPr/>
          <p:nvPr/>
        </p:nvSpPr>
        <p:spPr>
          <a:xfrm>
            <a:off x="9480654" y="2626243"/>
            <a:ext cx="914400" cy="467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0.5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ABFBAB-0739-4A23-A6B7-6C16798D2EF3}"/>
              </a:ext>
            </a:extLst>
          </p:cNvPr>
          <p:cNvSpPr/>
          <p:nvPr/>
        </p:nvSpPr>
        <p:spPr>
          <a:xfrm>
            <a:off x="10608872" y="2626243"/>
            <a:ext cx="914400" cy="4678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0.1</a:t>
            </a:r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52F47B-0580-43B4-A1B2-88C31077BAF6}"/>
              </a:ext>
            </a:extLst>
          </p:cNvPr>
          <p:cNvSpPr/>
          <p:nvPr/>
        </p:nvSpPr>
        <p:spPr>
          <a:xfrm>
            <a:off x="6095394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51B762-EE35-4BAA-B200-7801C00E9F87}"/>
              </a:ext>
            </a:extLst>
          </p:cNvPr>
          <p:cNvSpPr/>
          <p:nvPr/>
        </p:nvSpPr>
        <p:spPr>
          <a:xfrm>
            <a:off x="7223612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CED82-4DF8-4EE5-AEE5-5BCC5E547B8E}"/>
              </a:ext>
            </a:extLst>
          </p:cNvPr>
          <p:cNvSpPr/>
          <p:nvPr/>
        </p:nvSpPr>
        <p:spPr>
          <a:xfrm>
            <a:off x="8351830" y="3611080"/>
            <a:ext cx="914400" cy="467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92136-92A6-41F2-A271-B2689FDF1D10}"/>
              </a:ext>
            </a:extLst>
          </p:cNvPr>
          <p:cNvSpPr txBox="1"/>
          <p:nvPr/>
        </p:nvSpPr>
        <p:spPr>
          <a:xfrm>
            <a:off x="6096000" y="4077804"/>
            <a:ext cx="45128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All ground-truth cat boxes</a:t>
            </a:r>
            <a:endParaRPr lang="id-ID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BE6F86-9025-40E5-A1F1-5590261005EB}"/>
              </a:ext>
            </a:extLst>
          </p:cNvPr>
          <p:cNvCxnSpPr/>
          <p:nvPr/>
        </p:nvCxnSpPr>
        <p:spPr>
          <a:xfrm>
            <a:off x="677882" y="3706843"/>
            <a:ext cx="0" cy="2103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034EB5-CF83-4AC3-8B6F-EC03A3EDD222}"/>
              </a:ext>
            </a:extLst>
          </p:cNvPr>
          <p:cNvCxnSpPr>
            <a:cxnSpLocks/>
          </p:cNvCxnSpPr>
          <p:nvPr/>
        </p:nvCxnSpPr>
        <p:spPr>
          <a:xfrm flipH="1" flipV="1">
            <a:off x="677882" y="5808941"/>
            <a:ext cx="3777160" cy="1701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BE9132-BFF1-4869-BBBD-60A2224E3D22}"/>
              </a:ext>
            </a:extLst>
          </p:cNvPr>
          <p:cNvSpPr txBox="1"/>
          <p:nvPr/>
        </p:nvSpPr>
        <p:spPr>
          <a:xfrm>
            <a:off x="1716822" y="5828310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Recall</a:t>
            </a:r>
            <a:endParaRPr lang="id-ID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5DDA-4F7B-400E-9E2B-D4FC0D31416C}"/>
              </a:ext>
            </a:extLst>
          </p:cNvPr>
          <p:cNvSpPr txBox="1"/>
          <p:nvPr/>
        </p:nvSpPr>
        <p:spPr>
          <a:xfrm rot="16200000">
            <a:off x="-77781" y="4435218"/>
            <a:ext cx="118375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Precision</a:t>
            </a:r>
            <a:endParaRPr lang="id-ID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7CA739-254E-4DFD-89A6-B1C772F7865F}"/>
              </a:ext>
            </a:extLst>
          </p:cNvPr>
          <p:cNvSpPr txBox="1"/>
          <p:nvPr/>
        </p:nvSpPr>
        <p:spPr>
          <a:xfrm>
            <a:off x="3579724" y="5828310"/>
            <a:ext cx="10208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1.0</a:t>
            </a:r>
            <a:endParaRPr lang="id-ID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D6B346-926B-4EF2-BD87-5E1236577B4D}"/>
              </a:ext>
            </a:extLst>
          </p:cNvPr>
          <p:cNvSpPr/>
          <p:nvPr/>
        </p:nvSpPr>
        <p:spPr>
          <a:xfrm>
            <a:off x="2826073" y="4762911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C34ADF-6921-4ADA-B350-24575338203E}"/>
              </a:ext>
            </a:extLst>
          </p:cNvPr>
          <p:cNvSpPr/>
          <p:nvPr/>
        </p:nvSpPr>
        <p:spPr>
          <a:xfrm>
            <a:off x="2826073" y="4349612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01E384-17C4-4CD6-9FAC-BCD3F7A0D4C9}"/>
              </a:ext>
            </a:extLst>
          </p:cNvPr>
          <p:cNvSpPr/>
          <p:nvPr/>
        </p:nvSpPr>
        <p:spPr>
          <a:xfrm>
            <a:off x="1583128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D4136A-192D-4376-8ED0-F8F9251D761F}"/>
              </a:ext>
            </a:extLst>
          </p:cNvPr>
          <p:cNvSpPr/>
          <p:nvPr/>
        </p:nvSpPr>
        <p:spPr>
          <a:xfrm>
            <a:off x="2827491" y="3994129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4E5F6D-CFA2-476A-9EB7-912C86B14147}"/>
              </a:ext>
            </a:extLst>
          </p:cNvPr>
          <p:cNvSpPr/>
          <p:nvPr/>
        </p:nvSpPr>
        <p:spPr>
          <a:xfrm>
            <a:off x="3998702" y="4517106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60D785-8875-4FDA-922B-377ECB5EDA38}"/>
              </a:ext>
            </a:extLst>
          </p:cNvPr>
          <p:cNvCxnSpPr>
            <a:cxnSpLocks/>
          </p:cNvCxnSpPr>
          <p:nvPr/>
        </p:nvCxnSpPr>
        <p:spPr>
          <a:xfrm>
            <a:off x="1674568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416145-4BED-4E4E-91BE-3AB968D9E912}"/>
              </a:ext>
            </a:extLst>
          </p:cNvPr>
          <p:cNvCxnSpPr>
            <a:cxnSpLocks/>
          </p:cNvCxnSpPr>
          <p:nvPr/>
        </p:nvCxnSpPr>
        <p:spPr>
          <a:xfrm>
            <a:off x="2917513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6C513C-56C2-4ADF-A4A2-EEA708911098}"/>
              </a:ext>
            </a:extLst>
          </p:cNvPr>
          <p:cNvCxnSpPr>
            <a:cxnSpLocks/>
          </p:cNvCxnSpPr>
          <p:nvPr/>
        </p:nvCxnSpPr>
        <p:spPr>
          <a:xfrm>
            <a:off x="4090142" y="5748869"/>
            <a:ext cx="0" cy="1371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0D8828-3DCA-4E75-A756-065EA7819847}"/>
              </a:ext>
            </a:extLst>
          </p:cNvPr>
          <p:cNvSpPr txBox="1"/>
          <p:nvPr/>
        </p:nvSpPr>
        <p:spPr>
          <a:xfrm>
            <a:off x="998244" y="5124256"/>
            <a:ext cx="221657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Cat AP = 0.86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104356894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8C778-687B-41DA-8FA2-54E7BD0EBD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4883889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 err="1"/>
              <a:t>mAP</a:t>
            </a:r>
            <a:r>
              <a:rPr lang="en-US" sz="2000" dirty="0"/>
              <a:t> = average of AP for each category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6DA6E-BCF1-4BB5-A338-3597331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</a:t>
            </a:r>
            <a:r>
              <a:rPr lang="en-US" dirty="0">
                <a:solidFill>
                  <a:srgbClr val="C00000"/>
                </a:solidFill>
              </a:rPr>
              <a:t>of an Object Detector</a:t>
            </a:r>
            <a:endParaRPr lang="id-ID" dirty="0">
              <a:solidFill>
                <a:srgbClr val="C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5B0798-E8D8-46F4-937B-E33777FA95B0}"/>
              </a:ext>
            </a:extLst>
          </p:cNvPr>
          <p:cNvSpPr txBox="1"/>
          <p:nvPr/>
        </p:nvSpPr>
        <p:spPr>
          <a:xfrm>
            <a:off x="998245" y="2956149"/>
            <a:ext cx="2531764" cy="1605218"/>
          </a:xfrm>
          <a:custGeom>
            <a:avLst/>
            <a:gdLst>
              <a:gd name="connsiteX0" fmla="*/ 0 w 2531764"/>
              <a:gd name="connsiteY0" fmla="*/ 0 h 1605218"/>
              <a:gd name="connsiteX1" fmla="*/ 582306 w 2531764"/>
              <a:gd name="connsiteY1" fmla="*/ 0 h 1605218"/>
              <a:gd name="connsiteX2" fmla="*/ 1265882 w 2531764"/>
              <a:gd name="connsiteY2" fmla="*/ 0 h 1605218"/>
              <a:gd name="connsiteX3" fmla="*/ 1848188 w 2531764"/>
              <a:gd name="connsiteY3" fmla="*/ 0 h 1605218"/>
              <a:gd name="connsiteX4" fmla="*/ 2531764 w 2531764"/>
              <a:gd name="connsiteY4" fmla="*/ 0 h 1605218"/>
              <a:gd name="connsiteX5" fmla="*/ 2531764 w 2531764"/>
              <a:gd name="connsiteY5" fmla="*/ 502968 h 1605218"/>
              <a:gd name="connsiteX6" fmla="*/ 2531764 w 2531764"/>
              <a:gd name="connsiteY6" fmla="*/ 1038041 h 1605218"/>
              <a:gd name="connsiteX7" fmla="*/ 2531764 w 2531764"/>
              <a:gd name="connsiteY7" fmla="*/ 1605218 h 1605218"/>
              <a:gd name="connsiteX8" fmla="*/ 1873505 w 2531764"/>
              <a:gd name="connsiteY8" fmla="*/ 1605218 h 1605218"/>
              <a:gd name="connsiteX9" fmla="*/ 1316517 w 2531764"/>
              <a:gd name="connsiteY9" fmla="*/ 1605218 h 1605218"/>
              <a:gd name="connsiteX10" fmla="*/ 708894 w 2531764"/>
              <a:gd name="connsiteY10" fmla="*/ 1605218 h 1605218"/>
              <a:gd name="connsiteX11" fmla="*/ 0 w 2531764"/>
              <a:gd name="connsiteY11" fmla="*/ 1605218 h 1605218"/>
              <a:gd name="connsiteX12" fmla="*/ 0 w 2531764"/>
              <a:gd name="connsiteY12" fmla="*/ 1054093 h 1605218"/>
              <a:gd name="connsiteX13" fmla="*/ 0 w 2531764"/>
              <a:gd name="connsiteY13" fmla="*/ 535073 h 1605218"/>
              <a:gd name="connsiteX14" fmla="*/ 0 w 2531764"/>
              <a:gd name="connsiteY14" fmla="*/ 0 h 16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31764" h="1605218" fill="none" extrusionOk="0">
                <a:moveTo>
                  <a:pt x="0" y="0"/>
                </a:moveTo>
                <a:cubicBezTo>
                  <a:pt x="242931" y="-20946"/>
                  <a:pt x="313303" y="-10237"/>
                  <a:pt x="582306" y="0"/>
                </a:cubicBezTo>
                <a:cubicBezTo>
                  <a:pt x="851309" y="10237"/>
                  <a:pt x="1102255" y="10073"/>
                  <a:pt x="1265882" y="0"/>
                </a:cubicBezTo>
                <a:cubicBezTo>
                  <a:pt x="1429509" y="-10073"/>
                  <a:pt x="1676108" y="-3410"/>
                  <a:pt x="1848188" y="0"/>
                </a:cubicBezTo>
                <a:cubicBezTo>
                  <a:pt x="2020268" y="3410"/>
                  <a:pt x="2300970" y="-13513"/>
                  <a:pt x="2531764" y="0"/>
                </a:cubicBezTo>
                <a:cubicBezTo>
                  <a:pt x="2506710" y="110908"/>
                  <a:pt x="2543795" y="356489"/>
                  <a:pt x="2531764" y="502968"/>
                </a:cubicBezTo>
                <a:cubicBezTo>
                  <a:pt x="2519733" y="649447"/>
                  <a:pt x="2554365" y="818277"/>
                  <a:pt x="2531764" y="1038041"/>
                </a:cubicBezTo>
                <a:cubicBezTo>
                  <a:pt x="2509163" y="1257805"/>
                  <a:pt x="2516149" y="1401049"/>
                  <a:pt x="2531764" y="1605218"/>
                </a:cubicBezTo>
                <a:cubicBezTo>
                  <a:pt x="2222598" y="1578354"/>
                  <a:pt x="2190609" y="1635672"/>
                  <a:pt x="1873505" y="1605218"/>
                </a:cubicBezTo>
                <a:cubicBezTo>
                  <a:pt x="1556401" y="1574764"/>
                  <a:pt x="1559526" y="1603867"/>
                  <a:pt x="1316517" y="1605218"/>
                </a:cubicBezTo>
                <a:cubicBezTo>
                  <a:pt x="1073508" y="1606569"/>
                  <a:pt x="903282" y="1610624"/>
                  <a:pt x="708894" y="1605218"/>
                </a:cubicBezTo>
                <a:cubicBezTo>
                  <a:pt x="514506" y="1599812"/>
                  <a:pt x="245264" y="1579634"/>
                  <a:pt x="0" y="1605218"/>
                </a:cubicBezTo>
                <a:cubicBezTo>
                  <a:pt x="5189" y="1413582"/>
                  <a:pt x="18502" y="1229859"/>
                  <a:pt x="0" y="1054093"/>
                </a:cubicBezTo>
                <a:cubicBezTo>
                  <a:pt x="-18502" y="878327"/>
                  <a:pt x="326" y="777702"/>
                  <a:pt x="0" y="535073"/>
                </a:cubicBezTo>
                <a:cubicBezTo>
                  <a:pt x="-326" y="292444"/>
                  <a:pt x="-18593" y="243885"/>
                  <a:pt x="0" y="0"/>
                </a:cubicBezTo>
                <a:close/>
              </a:path>
              <a:path w="2531764" h="1605218" stroke="0" extrusionOk="0">
                <a:moveTo>
                  <a:pt x="0" y="0"/>
                </a:moveTo>
                <a:cubicBezTo>
                  <a:pt x="262999" y="-16041"/>
                  <a:pt x="399260" y="-25716"/>
                  <a:pt x="556988" y="0"/>
                </a:cubicBezTo>
                <a:cubicBezTo>
                  <a:pt x="714716" y="25716"/>
                  <a:pt x="969072" y="25099"/>
                  <a:pt x="1139294" y="0"/>
                </a:cubicBezTo>
                <a:cubicBezTo>
                  <a:pt x="1309516" y="-25099"/>
                  <a:pt x="1427780" y="-8805"/>
                  <a:pt x="1696282" y="0"/>
                </a:cubicBezTo>
                <a:cubicBezTo>
                  <a:pt x="1964784" y="8805"/>
                  <a:pt x="2141480" y="38533"/>
                  <a:pt x="2531764" y="0"/>
                </a:cubicBezTo>
                <a:cubicBezTo>
                  <a:pt x="2533262" y="226429"/>
                  <a:pt x="2549171" y="326772"/>
                  <a:pt x="2531764" y="535073"/>
                </a:cubicBezTo>
                <a:cubicBezTo>
                  <a:pt x="2514357" y="743374"/>
                  <a:pt x="2505965" y="934252"/>
                  <a:pt x="2531764" y="1054093"/>
                </a:cubicBezTo>
                <a:cubicBezTo>
                  <a:pt x="2557563" y="1173934"/>
                  <a:pt x="2551990" y="1330916"/>
                  <a:pt x="2531764" y="1605218"/>
                </a:cubicBezTo>
                <a:cubicBezTo>
                  <a:pt x="2250177" y="1611962"/>
                  <a:pt x="2097807" y="1590215"/>
                  <a:pt x="1848188" y="1605218"/>
                </a:cubicBezTo>
                <a:cubicBezTo>
                  <a:pt x="1598569" y="1620221"/>
                  <a:pt x="1542175" y="1606152"/>
                  <a:pt x="1265882" y="1605218"/>
                </a:cubicBezTo>
                <a:cubicBezTo>
                  <a:pt x="989589" y="1604284"/>
                  <a:pt x="846224" y="1611096"/>
                  <a:pt x="632941" y="1605218"/>
                </a:cubicBezTo>
                <a:cubicBezTo>
                  <a:pt x="419658" y="1599340"/>
                  <a:pt x="131786" y="1585971"/>
                  <a:pt x="0" y="1605218"/>
                </a:cubicBezTo>
                <a:cubicBezTo>
                  <a:pt x="-24225" y="1483064"/>
                  <a:pt x="25365" y="1285117"/>
                  <a:pt x="0" y="1054093"/>
                </a:cubicBezTo>
                <a:cubicBezTo>
                  <a:pt x="-25365" y="823070"/>
                  <a:pt x="26708" y="632292"/>
                  <a:pt x="0" y="486916"/>
                </a:cubicBezTo>
                <a:cubicBezTo>
                  <a:pt x="-26708" y="341540"/>
                  <a:pt x="-2185" y="126698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338709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91440">
            <a:noAutofit/>
          </a:bodyPr>
          <a:lstStyle/>
          <a:p>
            <a:pPr>
              <a:tabLst>
                <a:tab pos="1254125" algn="l"/>
              </a:tabLst>
            </a:pPr>
            <a:r>
              <a:rPr lang="en-US" sz="1800" dirty="0"/>
              <a:t>Car AP	= 0.65</a:t>
            </a:r>
          </a:p>
          <a:p>
            <a:pPr>
              <a:tabLst>
                <a:tab pos="1254125" algn="l"/>
              </a:tabLst>
            </a:pPr>
            <a:r>
              <a:rPr lang="en-US" dirty="0"/>
              <a:t>Cat AP	= 0.86</a:t>
            </a:r>
          </a:p>
          <a:p>
            <a:pPr>
              <a:tabLst>
                <a:tab pos="1254125" algn="l"/>
              </a:tabLst>
            </a:pPr>
            <a:r>
              <a:rPr lang="en-US" dirty="0"/>
              <a:t>Dog AP	= 0.80</a:t>
            </a:r>
          </a:p>
          <a:p>
            <a:pPr>
              <a:tabLst>
                <a:tab pos="1254125" algn="l"/>
              </a:tabLst>
            </a:pPr>
            <a:endParaRPr lang="en-US" dirty="0"/>
          </a:p>
          <a:p>
            <a:pPr>
              <a:tabLst>
                <a:tab pos="1254125" algn="l"/>
              </a:tabLst>
            </a:pPr>
            <a:r>
              <a:rPr lang="en-US" dirty="0"/>
              <a:t>mAP@0.5	= </a:t>
            </a:r>
            <a:r>
              <a:rPr lang="en-US" dirty="0">
                <a:solidFill>
                  <a:srgbClr val="0000FF"/>
                </a:solidFill>
              </a:rPr>
              <a:t>0.77</a:t>
            </a:r>
            <a:endParaRPr lang="id-ID" dirty="0">
              <a:solidFill>
                <a:srgbClr val="0000FF"/>
              </a:solidFill>
            </a:endParaRP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917A9446-1CD6-452E-90A2-8A54F8466757}"/>
              </a:ext>
            </a:extLst>
          </p:cNvPr>
          <p:cNvSpPr txBox="1">
            <a:spLocks/>
          </p:cNvSpPr>
          <p:nvPr/>
        </p:nvSpPr>
        <p:spPr bwMode="auto">
          <a:xfrm>
            <a:off x="5796872" y="2013804"/>
            <a:ext cx="6132858" cy="172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6075" indent="-346075" algn="l" defTabSz="457200" rtl="0" eaLnBrk="1" fontAlgn="base" hangingPunct="1">
              <a:lnSpc>
                <a:spcPct val="114000"/>
              </a:lnSpc>
              <a:spcBef>
                <a:spcPts val="1800"/>
              </a:spcBef>
              <a:spcAft>
                <a:spcPct val="0"/>
              </a:spcAft>
              <a:buSzPct val="13500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93725" indent="-182563" algn="l" defTabSz="457200" rtl="0" eaLnBrk="1" fontAlgn="base" hangingPunct="1">
              <a:lnSpc>
                <a:spcPct val="114000"/>
              </a:lnSpc>
              <a:spcBef>
                <a:spcPts val="800"/>
              </a:spcBef>
              <a:spcAft>
                <a:spcPct val="0"/>
              </a:spcAft>
              <a:buClr>
                <a:srgbClr val="595959"/>
              </a:buClr>
              <a:buFont typeface="Lucida Grande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182563" algn="l" defTabSz="457200" rtl="0" eaLnBrk="1" fontAlgn="base" hangingPunct="1">
              <a:lnSpc>
                <a:spcPct val="114000"/>
              </a:lnSpc>
              <a:spcBef>
                <a:spcPts val="700"/>
              </a:spcBef>
              <a:spcAft>
                <a:spcPct val="0"/>
              </a:spcAft>
              <a:buClr>
                <a:srgbClr val="595959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50925" indent="-182563" algn="l" defTabSz="457200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595959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33488" indent="-182563" algn="l" defTabSz="457200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For “COCO </a:t>
            </a:r>
            <a:r>
              <a:rPr lang="en-US" sz="2000" dirty="0" err="1"/>
              <a:t>mAP</a:t>
            </a:r>
            <a:r>
              <a:rPr lang="en-US" sz="2000" dirty="0"/>
              <a:t>”: </a:t>
            </a:r>
            <a:br>
              <a:rPr lang="en-US" sz="2000" dirty="0"/>
            </a:br>
            <a:r>
              <a:rPr lang="en-US" sz="2000" dirty="0"/>
              <a:t>Compute </a:t>
            </a:r>
            <a:r>
              <a:rPr lang="en-US" sz="2000" dirty="0" err="1"/>
              <a:t>mAP@thresh</a:t>
            </a:r>
            <a:r>
              <a:rPr lang="en-US" sz="2000" dirty="0"/>
              <a:t> for each </a:t>
            </a:r>
            <a:r>
              <a:rPr lang="en-US" sz="2000" dirty="0" err="1"/>
              <a:t>IoU</a:t>
            </a:r>
            <a:r>
              <a:rPr lang="en-US" sz="2000" dirty="0"/>
              <a:t> threshold (0.5, 0.55, 0.6, …, 0.95) </a:t>
            </a:r>
            <a:br>
              <a:rPr lang="en-US" sz="2000" dirty="0"/>
            </a:br>
            <a:r>
              <a:rPr lang="en-US" sz="2000" dirty="0"/>
              <a:t>and take average</a:t>
            </a:r>
            <a:endParaRPr lang="id-ID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8738DD-9CBC-456B-B1E2-A111A889B632}"/>
              </a:ext>
            </a:extLst>
          </p:cNvPr>
          <p:cNvSpPr txBox="1"/>
          <p:nvPr/>
        </p:nvSpPr>
        <p:spPr>
          <a:xfrm>
            <a:off x="6211742" y="3742661"/>
            <a:ext cx="2772769" cy="2211572"/>
          </a:xfrm>
          <a:custGeom>
            <a:avLst/>
            <a:gdLst>
              <a:gd name="connsiteX0" fmla="*/ 0 w 2772769"/>
              <a:gd name="connsiteY0" fmla="*/ 0 h 2211572"/>
              <a:gd name="connsiteX1" fmla="*/ 693192 w 2772769"/>
              <a:gd name="connsiteY1" fmla="*/ 0 h 2211572"/>
              <a:gd name="connsiteX2" fmla="*/ 1303201 w 2772769"/>
              <a:gd name="connsiteY2" fmla="*/ 0 h 2211572"/>
              <a:gd name="connsiteX3" fmla="*/ 1940938 w 2772769"/>
              <a:gd name="connsiteY3" fmla="*/ 0 h 2211572"/>
              <a:gd name="connsiteX4" fmla="*/ 2772769 w 2772769"/>
              <a:gd name="connsiteY4" fmla="*/ 0 h 2211572"/>
              <a:gd name="connsiteX5" fmla="*/ 2772769 w 2772769"/>
              <a:gd name="connsiteY5" fmla="*/ 530777 h 2211572"/>
              <a:gd name="connsiteX6" fmla="*/ 2772769 w 2772769"/>
              <a:gd name="connsiteY6" fmla="*/ 1105786 h 2211572"/>
              <a:gd name="connsiteX7" fmla="*/ 2772769 w 2772769"/>
              <a:gd name="connsiteY7" fmla="*/ 1658679 h 2211572"/>
              <a:gd name="connsiteX8" fmla="*/ 2772769 w 2772769"/>
              <a:gd name="connsiteY8" fmla="*/ 2211572 h 2211572"/>
              <a:gd name="connsiteX9" fmla="*/ 2051849 w 2772769"/>
              <a:gd name="connsiteY9" fmla="*/ 2211572 h 2211572"/>
              <a:gd name="connsiteX10" fmla="*/ 1330929 w 2772769"/>
              <a:gd name="connsiteY10" fmla="*/ 2211572 h 2211572"/>
              <a:gd name="connsiteX11" fmla="*/ 610009 w 2772769"/>
              <a:gd name="connsiteY11" fmla="*/ 2211572 h 2211572"/>
              <a:gd name="connsiteX12" fmla="*/ 0 w 2772769"/>
              <a:gd name="connsiteY12" fmla="*/ 2211572 h 2211572"/>
              <a:gd name="connsiteX13" fmla="*/ 0 w 2772769"/>
              <a:gd name="connsiteY13" fmla="*/ 1636563 h 2211572"/>
              <a:gd name="connsiteX14" fmla="*/ 0 w 2772769"/>
              <a:gd name="connsiteY14" fmla="*/ 1061555 h 2211572"/>
              <a:gd name="connsiteX15" fmla="*/ 0 w 2772769"/>
              <a:gd name="connsiteY15" fmla="*/ 552893 h 2211572"/>
              <a:gd name="connsiteX16" fmla="*/ 0 w 2772769"/>
              <a:gd name="connsiteY16" fmla="*/ 0 h 221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2769" h="2211572" fill="none" extrusionOk="0">
                <a:moveTo>
                  <a:pt x="0" y="0"/>
                </a:moveTo>
                <a:cubicBezTo>
                  <a:pt x="196998" y="-18571"/>
                  <a:pt x="548519" y="29876"/>
                  <a:pt x="693192" y="0"/>
                </a:cubicBezTo>
                <a:cubicBezTo>
                  <a:pt x="837865" y="-29876"/>
                  <a:pt x="1173219" y="1659"/>
                  <a:pt x="1303201" y="0"/>
                </a:cubicBezTo>
                <a:cubicBezTo>
                  <a:pt x="1433183" y="-1659"/>
                  <a:pt x="1683534" y="-3213"/>
                  <a:pt x="1940938" y="0"/>
                </a:cubicBezTo>
                <a:cubicBezTo>
                  <a:pt x="2198342" y="3213"/>
                  <a:pt x="2406309" y="30953"/>
                  <a:pt x="2772769" y="0"/>
                </a:cubicBezTo>
                <a:cubicBezTo>
                  <a:pt x="2747940" y="138249"/>
                  <a:pt x="2754196" y="327219"/>
                  <a:pt x="2772769" y="530777"/>
                </a:cubicBezTo>
                <a:cubicBezTo>
                  <a:pt x="2791342" y="734335"/>
                  <a:pt x="2762705" y="949972"/>
                  <a:pt x="2772769" y="1105786"/>
                </a:cubicBezTo>
                <a:cubicBezTo>
                  <a:pt x="2782833" y="1261600"/>
                  <a:pt x="2774229" y="1496028"/>
                  <a:pt x="2772769" y="1658679"/>
                </a:cubicBezTo>
                <a:cubicBezTo>
                  <a:pt x="2771309" y="1821330"/>
                  <a:pt x="2782602" y="1973616"/>
                  <a:pt x="2772769" y="2211572"/>
                </a:cubicBezTo>
                <a:cubicBezTo>
                  <a:pt x="2543453" y="2207143"/>
                  <a:pt x="2395082" y="2226961"/>
                  <a:pt x="2051849" y="2211572"/>
                </a:cubicBezTo>
                <a:cubicBezTo>
                  <a:pt x="1708616" y="2196183"/>
                  <a:pt x="1625360" y="2217025"/>
                  <a:pt x="1330929" y="2211572"/>
                </a:cubicBezTo>
                <a:cubicBezTo>
                  <a:pt x="1036498" y="2206119"/>
                  <a:pt x="866136" y="2206130"/>
                  <a:pt x="610009" y="2211572"/>
                </a:cubicBezTo>
                <a:cubicBezTo>
                  <a:pt x="353882" y="2217014"/>
                  <a:pt x="203514" y="2237547"/>
                  <a:pt x="0" y="2211572"/>
                </a:cubicBezTo>
                <a:cubicBezTo>
                  <a:pt x="18769" y="2052579"/>
                  <a:pt x="-16251" y="1795796"/>
                  <a:pt x="0" y="1636563"/>
                </a:cubicBezTo>
                <a:cubicBezTo>
                  <a:pt x="16251" y="1477330"/>
                  <a:pt x="-18799" y="1331934"/>
                  <a:pt x="0" y="1061555"/>
                </a:cubicBezTo>
                <a:cubicBezTo>
                  <a:pt x="18799" y="791176"/>
                  <a:pt x="-6687" y="733156"/>
                  <a:pt x="0" y="552893"/>
                </a:cubicBezTo>
                <a:cubicBezTo>
                  <a:pt x="6687" y="372630"/>
                  <a:pt x="24084" y="184383"/>
                  <a:pt x="0" y="0"/>
                </a:cubicBezTo>
                <a:close/>
              </a:path>
              <a:path w="2772769" h="2211572" stroke="0" extrusionOk="0">
                <a:moveTo>
                  <a:pt x="0" y="0"/>
                </a:moveTo>
                <a:cubicBezTo>
                  <a:pt x="190769" y="4012"/>
                  <a:pt x="384896" y="2191"/>
                  <a:pt x="610009" y="0"/>
                </a:cubicBezTo>
                <a:cubicBezTo>
                  <a:pt x="835122" y="-2191"/>
                  <a:pt x="1044258" y="20765"/>
                  <a:pt x="1247746" y="0"/>
                </a:cubicBezTo>
                <a:cubicBezTo>
                  <a:pt x="1451234" y="-20765"/>
                  <a:pt x="1692377" y="-22491"/>
                  <a:pt x="1857755" y="0"/>
                </a:cubicBezTo>
                <a:cubicBezTo>
                  <a:pt x="2023133" y="22491"/>
                  <a:pt x="2329812" y="-28748"/>
                  <a:pt x="2772769" y="0"/>
                </a:cubicBezTo>
                <a:cubicBezTo>
                  <a:pt x="2762464" y="140221"/>
                  <a:pt x="2754329" y="300741"/>
                  <a:pt x="2772769" y="552893"/>
                </a:cubicBezTo>
                <a:cubicBezTo>
                  <a:pt x="2791209" y="805045"/>
                  <a:pt x="2776096" y="869667"/>
                  <a:pt x="2772769" y="1083670"/>
                </a:cubicBezTo>
                <a:cubicBezTo>
                  <a:pt x="2769442" y="1297673"/>
                  <a:pt x="2746924" y="1527380"/>
                  <a:pt x="2772769" y="1658679"/>
                </a:cubicBezTo>
                <a:cubicBezTo>
                  <a:pt x="2798614" y="1789978"/>
                  <a:pt x="2746749" y="2095318"/>
                  <a:pt x="2772769" y="2211572"/>
                </a:cubicBezTo>
                <a:cubicBezTo>
                  <a:pt x="2542858" y="2207167"/>
                  <a:pt x="2240172" y="2229762"/>
                  <a:pt x="2079577" y="2211572"/>
                </a:cubicBezTo>
                <a:cubicBezTo>
                  <a:pt x="1918982" y="2193382"/>
                  <a:pt x="1694970" y="2226012"/>
                  <a:pt x="1386385" y="2211572"/>
                </a:cubicBezTo>
                <a:cubicBezTo>
                  <a:pt x="1077800" y="2197132"/>
                  <a:pt x="940953" y="2241300"/>
                  <a:pt x="748648" y="2211572"/>
                </a:cubicBezTo>
                <a:cubicBezTo>
                  <a:pt x="556343" y="2181844"/>
                  <a:pt x="168144" y="2213827"/>
                  <a:pt x="0" y="2211572"/>
                </a:cubicBezTo>
                <a:cubicBezTo>
                  <a:pt x="15011" y="2049500"/>
                  <a:pt x="-21175" y="1831414"/>
                  <a:pt x="0" y="1725026"/>
                </a:cubicBezTo>
                <a:cubicBezTo>
                  <a:pt x="21175" y="1618638"/>
                  <a:pt x="14373" y="1442370"/>
                  <a:pt x="0" y="1172133"/>
                </a:cubicBezTo>
                <a:cubicBezTo>
                  <a:pt x="-14373" y="901896"/>
                  <a:pt x="14246" y="878692"/>
                  <a:pt x="0" y="663472"/>
                </a:cubicBezTo>
                <a:cubicBezTo>
                  <a:pt x="-14246" y="448252"/>
                  <a:pt x="-17798" y="18325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338709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91440">
            <a:noAutofit/>
          </a:bodyPr>
          <a:lstStyle/>
          <a:p>
            <a:pPr>
              <a:tabLst>
                <a:tab pos="1371600" algn="l"/>
              </a:tabLst>
            </a:pPr>
            <a:r>
              <a:rPr lang="en-US" dirty="0">
                <a:solidFill>
                  <a:schemeClr val="tx1"/>
                </a:solidFill>
              </a:rPr>
              <a:t>mAP@0.5	= 0.77</a:t>
            </a:r>
          </a:p>
          <a:p>
            <a:pPr>
              <a:tabLst>
                <a:tab pos="1371600" algn="l"/>
              </a:tabLst>
            </a:pPr>
            <a:r>
              <a:rPr lang="en-US" dirty="0">
                <a:solidFill>
                  <a:schemeClr val="tx1"/>
                </a:solidFill>
              </a:rPr>
              <a:t>mAP@0.55	= 0.71</a:t>
            </a:r>
          </a:p>
          <a:p>
            <a:pPr>
              <a:tabLst>
                <a:tab pos="1371600" algn="l"/>
              </a:tabLst>
            </a:pPr>
            <a:r>
              <a:rPr lang="en-US" dirty="0">
                <a:solidFill>
                  <a:schemeClr val="tx1"/>
                </a:solidFill>
              </a:rPr>
              <a:t>mAP@0.6	= 0.65</a:t>
            </a:r>
          </a:p>
          <a:p>
            <a:pPr>
              <a:tabLst>
                <a:tab pos="1371600" algn="l"/>
              </a:tabLst>
            </a:pP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>
              <a:tabLst>
                <a:tab pos="1371600" algn="l"/>
              </a:tabLst>
            </a:pPr>
            <a:r>
              <a:rPr lang="en-US" dirty="0">
                <a:solidFill>
                  <a:schemeClr val="tx1"/>
                </a:solidFill>
              </a:rPr>
              <a:t>mAP@0.95	= 0.2</a:t>
            </a:r>
          </a:p>
          <a:p>
            <a:pPr>
              <a:tabLst>
                <a:tab pos="1371600" algn="l"/>
              </a:tabLst>
            </a:pPr>
            <a:endParaRPr lang="en-US" dirty="0">
              <a:solidFill>
                <a:schemeClr val="tx1"/>
              </a:solidFill>
            </a:endParaRPr>
          </a:p>
          <a:p>
            <a:pPr>
              <a:tabLst>
                <a:tab pos="1371600" algn="l"/>
              </a:tabLst>
            </a:pPr>
            <a:r>
              <a:rPr lang="en-US" dirty="0">
                <a:solidFill>
                  <a:schemeClr val="tx1"/>
                </a:solidFill>
              </a:rPr>
              <a:t>COCO </a:t>
            </a:r>
            <a:r>
              <a:rPr lang="en-US" dirty="0" err="1">
                <a:solidFill>
                  <a:schemeClr val="tx1"/>
                </a:solidFill>
              </a:rPr>
              <a:t>mAP</a:t>
            </a:r>
            <a:r>
              <a:rPr lang="en-US" dirty="0">
                <a:solidFill>
                  <a:schemeClr val="tx1"/>
                </a:solidFill>
              </a:rPr>
              <a:t>	= </a:t>
            </a:r>
            <a:r>
              <a:rPr lang="en-US" dirty="0">
                <a:solidFill>
                  <a:srgbClr val="0000FF"/>
                </a:solidFill>
              </a:rPr>
              <a:t>0.4</a:t>
            </a:r>
            <a:endParaRPr lang="id-ID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75329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D7214A-6C63-45D9-AE4E-9B88890C4B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637E1-EC4B-4CB1-8C65-6EA8F944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1F655-3A29-460D-9AF5-C0698BEF72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8B8C0-9602-4E8A-8CD1-6326CB0F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5" y="2146454"/>
            <a:ext cx="8125772" cy="41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958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953382"/>
          </a:xfrm>
        </p:spPr>
        <p:txBody>
          <a:bodyPr/>
          <a:lstStyle/>
          <a:p>
            <a:pPr algn="ctr"/>
            <a:r>
              <a:rPr lang="en-US" dirty="0"/>
              <a:t>How to solve Detection?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4600022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1027810"/>
          </a:xfrm>
        </p:spPr>
        <p:txBody>
          <a:bodyPr/>
          <a:lstStyle/>
          <a:p>
            <a:pPr algn="ctr"/>
            <a:r>
              <a:rPr lang="en-US" dirty="0"/>
              <a:t>Object Detection: Classical Approach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6447859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/>
              <a:t>Extract features</a:t>
            </a:r>
          </a:p>
          <a:p>
            <a:pPr lvl="1"/>
            <a:r>
              <a:rPr lang="en-US" sz="2200" dirty="0"/>
              <a:t>Classify features</a:t>
            </a:r>
          </a:p>
          <a:p>
            <a:r>
              <a:rPr lang="en-US" sz="2200" dirty="0"/>
              <a:t>Post-processing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72923F-997C-4E19-A286-8C3200C4B1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9039" y="1406877"/>
            <a:ext cx="4820558" cy="48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8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b="1" dirty="0"/>
              <a:t>Scan all possible locations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Classify features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Post-processing</a:t>
            </a:r>
          </a:p>
          <a:p>
            <a:r>
              <a:rPr lang="en-US" sz="2200" dirty="0">
                <a:solidFill>
                  <a:srgbClr val="FF0000"/>
                </a:solidFill>
              </a:rPr>
              <a:t>Problem: </a:t>
            </a:r>
          </a:p>
          <a:p>
            <a:pPr lvl="1"/>
            <a:r>
              <a:rPr lang="en-US" sz="2200" dirty="0"/>
              <a:t>Window size is fixed</a:t>
            </a:r>
          </a:p>
          <a:p>
            <a:pPr lvl="1"/>
            <a:r>
              <a:rPr lang="en-US" sz="2200" dirty="0"/>
              <a:t>Objects are various sized (scale)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72923F-997C-4E19-A286-8C3200C4B1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193" y="1406877"/>
            <a:ext cx="4820558" cy="48019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9FA117-D0E9-4B76-8F97-0F5E8F756BE7}"/>
              </a:ext>
            </a:extLst>
          </p:cNvPr>
          <p:cNvSpPr/>
          <p:nvPr/>
        </p:nvSpPr>
        <p:spPr>
          <a:xfrm>
            <a:off x="6770077" y="1406877"/>
            <a:ext cx="365760" cy="73152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EEFBA3-524C-4B89-ABAE-A6CFC0A9A445}"/>
              </a:ext>
            </a:extLst>
          </p:cNvPr>
          <p:cNvSpPr/>
          <p:nvPr/>
        </p:nvSpPr>
        <p:spPr>
          <a:xfrm>
            <a:off x="6770077" y="1548139"/>
            <a:ext cx="365760" cy="73152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68AE08-BE69-4A7B-90C9-61D85EA434AF}"/>
              </a:ext>
            </a:extLst>
          </p:cNvPr>
          <p:cNvSpPr/>
          <p:nvPr/>
        </p:nvSpPr>
        <p:spPr>
          <a:xfrm>
            <a:off x="6770077" y="1708450"/>
            <a:ext cx="365760" cy="73152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623B9F-DB48-482D-8BFD-C07704EE8C83}"/>
              </a:ext>
            </a:extLst>
          </p:cNvPr>
          <p:cNvSpPr/>
          <p:nvPr/>
        </p:nvSpPr>
        <p:spPr>
          <a:xfrm>
            <a:off x="6770077" y="5463747"/>
            <a:ext cx="365760" cy="73152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79B6DD-D2C2-4FB3-AF13-285872DFD26E}"/>
              </a:ext>
            </a:extLst>
          </p:cNvPr>
          <p:cNvSpPr>
            <a:spLocks/>
          </p:cNvSpPr>
          <p:nvPr/>
        </p:nvSpPr>
        <p:spPr>
          <a:xfrm>
            <a:off x="8166629" y="3845913"/>
            <a:ext cx="365760" cy="731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628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36524 -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5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36563 -0.001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36485 -0.003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2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022E-16 L 0.36563 0.0013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2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92607E-8ED8-4AA4-A1FC-8FD8BAE02C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8373" y="1500668"/>
            <a:ext cx="4130874" cy="411490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b="1" dirty="0"/>
              <a:t>Down-scale image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Classify features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Post-processing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B18837-97E0-4A9D-87C9-526E5496BF59}"/>
              </a:ext>
            </a:extLst>
          </p:cNvPr>
          <p:cNvSpPr/>
          <p:nvPr/>
        </p:nvSpPr>
        <p:spPr>
          <a:xfrm>
            <a:off x="7135837" y="1512398"/>
            <a:ext cx="365760" cy="73152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270D7B-EE60-4FCE-BE6E-1C7BC82ADDC3}"/>
              </a:ext>
            </a:extLst>
          </p:cNvPr>
          <p:cNvSpPr/>
          <p:nvPr/>
        </p:nvSpPr>
        <p:spPr>
          <a:xfrm>
            <a:off x="7135837" y="1653660"/>
            <a:ext cx="365760" cy="73152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04CB56-4DAC-4712-93E4-E783CABDB932}"/>
              </a:ext>
            </a:extLst>
          </p:cNvPr>
          <p:cNvSpPr/>
          <p:nvPr/>
        </p:nvSpPr>
        <p:spPr>
          <a:xfrm>
            <a:off x="7135837" y="4885622"/>
            <a:ext cx="365760" cy="73152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9FF5F1-7AA0-48E5-8B30-077088729976}"/>
              </a:ext>
            </a:extLst>
          </p:cNvPr>
          <p:cNvSpPr>
            <a:spLocks/>
          </p:cNvSpPr>
          <p:nvPr/>
        </p:nvSpPr>
        <p:spPr>
          <a:xfrm>
            <a:off x="10523749" y="3676855"/>
            <a:ext cx="365760" cy="731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030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30755 -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30794 -0.0013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0.30794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2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6DEF0E-F4E3-444B-88A1-C1C2849266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011" y="2457592"/>
            <a:ext cx="2209598" cy="220105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/>
              <a:t>Down-scale image</a:t>
            </a:r>
          </a:p>
          <a:p>
            <a:pPr lvl="1"/>
            <a:r>
              <a:rPr lang="en-US" sz="2200" b="1" dirty="0"/>
              <a:t>Keep shrinking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Classify features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Post-processing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B18837-97E0-4A9D-87C9-526E5496BF59}"/>
              </a:ext>
            </a:extLst>
          </p:cNvPr>
          <p:cNvSpPr/>
          <p:nvPr/>
        </p:nvSpPr>
        <p:spPr>
          <a:xfrm>
            <a:off x="8079011" y="2456785"/>
            <a:ext cx="365760" cy="73152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04CB56-4DAC-4712-93E4-E783CABDB932}"/>
              </a:ext>
            </a:extLst>
          </p:cNvPr>
          <p:cNvSpPr/>
          <p:nvPr/>
        </p:nvSpPr>
        <p:spPr>
          <a:xfrm>
            <a:off x="8079011" y="3924393"/>
            <a:ext cx="365760" cy="731520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9FF5F1-7AA0-48E5-8B30-077088729976}"/>
              </a:ext>
            </a:extLst>
          </p:cNvPr>
          <p:cNvSpPr>
            <a:spLocks/>
          </p:cNvSpPr>
          <p:nvPr/>
        </p:nvSpPr>
        <p:spPr>
          <a:xfrm>
            <a:off x="8216767" y="3607166"/>
            <a:ext cx="365760" cy="731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932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15092 -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15092 -0.0011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Gaussian Pyramid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3813F05-BDBC-46CD-84E0-ECFC20FD21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274" y="0"/>
            <a:ext cx="7666726" cy="6858000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D28880CA-3B71-400A-9FBD-42B7CB26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8" y="2425552"/>
            <a:ext cx="3560578" cy="35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1127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b="1" dirty="0"/>
              <a:t>Use gaussian pyramid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Classify features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Post-processing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7DF8C-B0B9-4ECF-99BB-F06D0A5E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287" y="1896697"/>
            <a:ext cx="4728291" cy="4710357"/>
          </a:xfrm>
          <a:prstGeom prst="rect">
            <a:avLst/>
          </a:prstGeom>
          <a:ln w="19050">
            <a:solidFill>
              <a:srgbClr val="C00000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A5F70-14C5-4A84-AE56-6492D876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64" y="1643567"/>
            <a:ext cx="3052113" cy="3043096"/>
          </a:xfrm>
          <a:prstGeom prst="rect">
            <a:avLst/>
          </a:prstGeom>
          <a:ln w="19050">
            <a:solidFill>
              <a:srgbClr val="C00000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9E78A-8A26-4FB5-AC37-6D9120780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963" y="1448590"/>
            <a:ext cx="1772454" cy="1762689"/>
          </a:xfrm>
          <a:prstGeom prst="rect">
            <a:avLst/>
          </a:prstGeom>
          <a:ln w="19050">
            <a:solidFill>
              <a:srgbClr val="C00000"/>
            </a:solidFill>
          </a:ln>
          <a:scene3d>
            <a:camera prst="isometricOffAxis1Top"/>
            <a:lightRig rig="threePt" dir="t"/>
          </a:scene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45B979-3957-4E4A-B719-319CDB72B6E1}"/>
              </a:ext>
            </a:extLst>
          </p:cNvPr>
          <p:cNvCxnSpPr/>
          <p:nvPr/>
        </p:nvCxnSpPr>
        <p:spPr>
          <a:xfrm flipH="1">
            <a:off x="5528931" y="2197708"/>
            <a:ext cx="1455594" cy="170004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F949FF-C3E3-452A-85C4-70C889D885D2}"/>
              </a:ext>
            </a:extLst>
          </p:cNvPr>
          <p:cNvCxnSpPr>
            <a:cxnSpLocks/>
          </p:cNvCxnSpPr>
          <p:nvPr/>
        </p:nvCxnSpPr>
        <p:spPr>
          <a:xfrm flipH="1">
            <a:off x="7628987" y="2721033"/>
            <a:ext cx="150313" cy="247038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EE67D7-C44D-4499-8A28-F0DFBE6D6C1A}"/>
              </a:ext>
            </a:extLst>
          </p:cNvPr>
          <p:cNvCxnSpPr>
            <a:cxnSpLocks/>
          </p:cNvCxnSpPr>
          <p:nvPr/>
        </p:nvCxnSpPr>
        <p:spPr>
          <a:xfrm>
            <a:off x="9440849" y="2476074"/>
            <a:ext cx="2464236" cy="209235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46343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b="1" dirty="0"/>
              <a:t>Use gaussian pyramid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Classify features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Post-processing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4D8DA-1571-49D1-90AC-D434D139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88" y="1434049"/>
            <a:ext cx="6417833" cy="434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9B50AE-9810-49D4-8638-8E15099B5BDE}"/>
              </a:ext>
            </a:extLst>
          </p:cNvPr>
          <p:cNvSpPr txBox="1"/>
          <p:nvPr/>
        </p:nvSpPr>
        <p:spPr>
          <a:xfrm>
            <a:off x="5531588" y="5882267"/>
            <a:ext cx="693774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dirty="0"/>
              <a:t>Each window classified separately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23B9AF-6B4F-424F-BC75-260527DB689D}"/>
              </a:ext>
            </a:extLst>
          </p:cNvPr>
          <p:cNvSpPr txBox="1"/>
          <p:nvPr/>
        </p:nvSpPr>
        <p:spPr>
          <a:xfrm>
            <a:off x="3641651" y="5445452"/>
            <a:ext cx="188993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Problem? 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40879783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E6F058-21CE-4133-AA13-3AD23F12768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6834" y="2009550"/>
                <a:ext cx="4404144" cy="4025490"/>
              </a:xfrm>
            </p:spPr>
            <p:txBody>
              <a:bodyPr/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Problem:</a:t>
                </a:r>
              </a:p>
              <a:p>
                <a:pPr lvl="1"/>
                <a:r>
                  <a:rPr lang="en-US" sz="2200" dirty="0"/>
                  <a:t>Need to test many </a:t>
                </a:r>
                <a:r>
                  <a:rPr lang="en-US" sz="2200" dirty="0">
                    <a:solidFill>
                      <a:srgbClr val="C00000"/>
                    </a:solidFill>
                  </a:rPr>
                  <a:t>positions and scales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600 </m:t>
                    </m:r>
                  </m:oMath>
                </a14:m>
                <a:r>
                  <a:rPr lang="en-US" sz="2200" dirty="0"/>
                  <a:t>image has ~58M boxes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Very </a:t>
                </a:r>
                <a:r>
                  <a:rPr lang="en-US" sz="2200" dirty="0">
                    <a:solidFill>
                      <a:srgbClr val="C00000"/>
                    </a:solidFill>
                  </a:rPr>
                  <a:t>computationally expensive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BE6F058-21CE-4133-AA13-3AD23F127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6834" y="2009550"/>
                <a:ext cx="4404144" cy="4025490"/>
              </a:xfrm>
              <a:blipFill>
                <a:blip r:embed="rId2"/>
                <a:stretch>
                  <a:fillRect t="-75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B50AE-9810-49D4-8638-8E15099B5BDE}"/>
              </a:ext>
            </a:extLst>
          </p:cNvPr>
          <p:cNvSpPr txBox="1"/>
          <p:nvPr/>
        </p:nvSpPr>
        <p:spPr>
          <a:xfrm>
            <a:off x="5531588" y="5882267"/>
            <a:ext cx="693774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dirty="0"/>
              <a:t>Each window classified separately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3CC92F-0276-4206-93DC-8D6AE307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588" y="1434049"/>
            <a:ext cx="6417833" cy="43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86789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Region Proposal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8589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29"/>
            <a:ext cx="8326438" cy="1207932"/>
          </a:xfrm>
        </p:spPr>
        <p:txBody>
          <a:bodyPr/>
          <a:lstStyle/>
          <a:p>
            <a:pPr algn="ctr"/>
            <a:r>
              <a:rPr lang="en-US" dirty="0"/>
              <a:t>Detection as Regression?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119637496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200" dirty="0"/>
              <a:t>Find small set of boxes/regions that are likely to contain objects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Often based on heuristics: e.g. look for “</a:t>
            </a:r>
            <a:r>
              <a:rPr lang="en-US" sz="2200" dirty="0">
                <a:solidFill>
                  <a:srgbClr val="0000FF"/>
                </a:solidFill>
              </a:rPr>
              <a:t>blob-like</a:t>
            </a:r>
            <a:r>
              <a:rPr lang="en-US" sz="2200" dirty="0"/>
              <a:t>” image regions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“Class-agnostic” object detector that fast to run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Region Proposals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8" descr="Cute Dog and Cat Wallpaper.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009133" y="3845723"/>
            <a:ext cx="3559926" cy="22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ute Dog and Cat Wallpaper.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671135" y="3845723"/>
            <a:ext cx="3559926" cy="22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H="1">
            <a:off x="9441436" y="4462268"/>
            <a:ext cx="571499" cy="46482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17338" y="4393688"/>
            <a:ext cx="1337310" cy="145542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78458" y="4026379"/>
            <a:ext cx="2416104" cy="204716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8777606" y="4218961"/>
            <a:ext cx="364212" cy="295668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 flipV="1">
            <a:off x="8397497" y="4488938"/>
            <a:ext cx="198118" cy="20193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 flipV="1">
            <a:off x="8671404" y="4767068"/>
            <a:ext cx="484667" cy="478742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 flipV="1">
            <a:off x="7270754" y="4560905"/>
            <a:ext cx="350457" cy="366183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 flipV="1">
            <a:off x="6942163" y="4927086"/>
            <a:ext cx="503817" cy="547966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7749797" y="4169249"/>
            <a:ext cx="358136" cy="293019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615553" y="4959634"/>
            <a:ext cx="100584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635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64875FF-CEB8-49A2-8750-A80A55CE42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Bottom-up segmentation, merging regions at multiple scales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Gives ~2000 region proposals in a few seconds on CPU</a:t>
            </a:r>
            <a:endParaRPr lang="id-ID" sz="2000" dirty="0"/>
          </a:p>
          <a:p>
            <a:pPr>
              <a:spcBef>
                <a:spcPts val="1200"/>
              </a:spcBef>
            </a:pP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Selective Search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5A9368-B5BB-4D5D-96FF-99894D7D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45" y="2907778"/>
            <a:ext cx="6621910" cy="31654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949C592-15CA-4E00-9EA5-EE8BAD3E5EA7}"/>
              </a:ext>
            </a:extLst>
          </p:cNvPr>
          <p:cNvSpPr/>
          <p:nvPr/>
        </p:nvSpPr>
        <p:spPr>
          <a:xfrm>
            <a:off x="1775766" y="6107793"/>
            <a:ext cx="99285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  <a:latin typeface="ArialMT"/>
              </a:rPr>
              <a:t>Uijlings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“Selective Search for Object Recognition”, IJCV 2013</a:t>
            </a:r>
            <a:endParaRPr 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89684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F3AB7A38-899D-4DC9-9F89-7BB3C88160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3999260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Detect edges, group them into contours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Rank each window based on number of contours in window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Edge Boxes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AB051E-3523-484B-8480-FAFB4180AE22}"/>
              </a:ext>
            </a:extLst>
          </p:cNvPr>
          <p:cNvSpPr/>
          <p:nvPr/>
        </p:nvSpPr>
        <p:spPr>
          <a:xfrm>
            <a:off x="264443" y="5999243"/>
            <a:ext cx="27233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Zitnick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&amp; Dollar, 2014]</a:t>
            </a:r>
            <a:endParaRPr lang="en-US" sz="1100" dirty="0">
              <a:solidFill>
                <a:srgbClr val="0000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D6D63B-A707-435B-81D5-98CB55AB8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0083"/>
          <a:stretch/>
        </p:blipFill>
        <p:spPr>
          <a:xfrm>
            <a:off x="4486941" y="1613213"/>
            <a:ext cx="7357731" cy="464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1444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A3B56-E4FA-4ADF-88B0-B4FFFEC611C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3957" y="2560300"/>
            <a:ext cx="3712464" cy="272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64CE0-6C69-4381-95C2-83FF49BBF784}"/>
              </a:ext>
            </a:extLst>
          </p:cNvPr>
          <p:cNvSpPr txBox="1"/>
          <p:nvPr/>
        </p:nvSpPr>
        <p:spPr>
          <a:xfrm>
            <a:off x="1998147" y="5336916"/>
            <a:ext cx="506995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*Hey, I did something similar to that too</a:t>
            </a:r>
            <a:endParaRPr lang="id-ID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12DF1FF-E3DD-48E1-8F46-DA5830DEB5E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Even a simple segmentation could work</a:t>
            </a:r>
            <a:endParaRPr lang="id-ID" sz="2000" dirty="0"/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694AFAD7-A6D3-4200-946A-C3AA9F9BE58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3294" y="2560300"/>
            <a:ext cx="37147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76830247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Methods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708742-F64A-4B34-BF04-B8AD97A445B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98245" y="1977656"/>
            <a:ext cx="10281627" cy="3543925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A701BF-06E4-4106-959E-A93E170533FC}"/>
              </a:ext>
            </a:extLst>
          </p:cNvPr>
          <p:cNvSpPr/>
          <p:nvPr/>
        </p:nvSpPr>
        <p:spPr>
          <a:xfrm>
            <a:off x="264443" y="5999243"/>
            <a:ext cx="96557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0000FF"/>
                </a:solidFill>
                <a:latin typeface="ArialMT"/>
              </a:rPr>
              <a:t>Hosang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“What makes for effective detection proposals?”, PAMI 2015</a:t>
            </a:r>
            <a:endParaRPr 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60815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Use gaussian pyramid</a:t>
            </a:r>
          </a:p>
          <a:p>
            <a:pPr lvl="1"/>
            <a:r>
              <a:rPr lang="en-US" sz="2200" b="1" dirty="0"/>
              <a:t>Use region proposal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Classify features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Post-processing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1D213-CBF4-4E70-8FAA-C2CAB0B8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5446" y="1336418"/>
            <a:ext cx="6992293" cy="47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Use gaussian pyramid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Use region proposal</a:t>
            </a:r>
          </a:p>
          <a:p>
            <a:pPr lvl="1"/>
            <a:r>
              <a:rPr lang="en-US" sz="2200" b="1" dirty="0"/>
              <a:t>Extract features</a:t>
            </a:r>
          </a:p>
          <a:p>
            <a:pPr lvl="1"/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Classify features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Post-processing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1D213-CBF4-4E70-8FAA-C2CAB0B8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28" y="1394787"/>
            <a:ext cx="6995160" cy="4727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44111-106C-494C-8715-6916D003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293" y="735380"/>
            <a:ext cx="965873" cy="18798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AB15F2-5084-469E-937E-C66419584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979" y="735380"/>
            <a:ext cx="97045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3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Use gaussian pyramid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Use region proposal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Extract features</a:t>
            </a:r>
          </a:p>
          <a:p>
            <a:pPr lvl="1"/>
            <a:r>
              <a:rPr lang="en-US" sz="2200" b="1" dirty="0"/>
              <a:t>Classify features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Post-processing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1D213-CBF4-4E70-8FAA-C2CAB0B8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89571" y="1419218"/>
            <a:ext cx="6995160" cy="46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Scan all possible locations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Use gaussian pyramid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Use region proposal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Classify features</a:t>
            </a:r>
          </a:p>
          <a:p>
            <a:r>
              <a:rPr lang="en-US" sz="2200" dirty="0"/>
              <a:t>Post-processing</a:t>
            </a:r>
          </a:p>
          <a:p>
            <a:pPr lvl="1"/>
            <a:r>
              <a:rPr lang="en-US" sz="2200" b="1" dirty="0"/>
              <a:t>Non-max suppression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1D213-CBF4-4E70-8FAA-C2CAB0B8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89571" y="1419218"/>
            <a:ext cx="6995160" cy="46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4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Non-Maximum Suppression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5694541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as Regression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956155" y="3430897"/>
            <a:ext cx="2549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>
                <a:latin typeface="ArialMT"/>
              </a:rPr>
              <a:t>DOG,</a:t>
            </a:r>
            <a:r>
              <a:rPr lang="en-US" sz="2000" dirty="0">
                <a:latin typeface="ArialMT"/>
              </a:rPr>
              <a:t>	</a:t>
            </a:r>
            <a:r>
              <a:rPr lang="pl-PL" sz="2000" dirty="0">
                <a:latin typeface="ArialMT"/>
              </a:rPr>
              <a:t>(x, y, w, h)</a:t>
            </a:r>
          </a:p>
          <a:p>
            <a:r>
              <a:rPr lang="en-US" sz="2000" dirty="0">
                <a:latin typeface="ArialMT"/>
              </a:rPr>
              <a:t>CAT,	(x, y, w, h)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56155" y="4650785"/>
            <a:ext cx="2549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MT"/>
              </a:rPr>
              <a:t>= 8 numbers</a:t>
            </a:r>
            <a:endParaRPr lang="en-US" sz="20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166101" y="3781586"/>
            <a:ext cx="12243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at and do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1870" y="2705007"/>
            <a:ext cx="2454490" cy="215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597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Canny Edge Detector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95F04-2428-4B65-AF07-1B44B7DD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23" y="2266723"/>
            <a:ext cx="10008297" cy="3221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F58D8-F886-41A0-8AA9-2E73353B2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7" y="3044196"/>
            <a:ext cx="1716414" cy="16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64208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75ADF-4719-4B68-8B3E-A27B05FA5F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200" dirty="0"/>
              <a:t>Iterate over all detection</a:t>
            </a:r>
          </a:p>
          <a:p>
            <a:pPr lvl="1"/>
            <a:r>
              <a:rPr lang="en-US" sz="2200" dirty="0"/>
              <a:t>Select next </a:t>
            </a:r>
            <a:r>
              <a:rPr lang="en-US" sz="2200" dirty="0">
                <a:solidFill>
                  <a:srgbClr val="C00000"/>
                </a:solidFill>
              </a:rPr>
              <a:t>highest-scoring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00000"/>
                </a:solidFill>
              </a:rPr>
              <a:t>box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Find overlap </a:t>
            </a:r>
            <a:r>
              <a:rPr lang="en-US" sz="2200" dirty="0"/>
              <a:t>with all other boxes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Eliminate</a:t>
            </a:r>
            <a:r>
              <a:rPr lang="en-US" sz="2200" dirty="0"/>
              <a:t> lower-scoring boxes with </a:t>
            </a:r>
            <a:r>
              <a:rPr lang="en-US" sz="2200" dirty="0" err="1"/>
              <a:t>IoU</a:t>
            </a:r>
            <a:r>
              <a:rPr lang="en-US" sz="2200" dirty="0"/>
              <a:t> &gt; threshold (e.g. 0.7)</a:t>
            </a:r>
          </a:p>
          <a:p>
            <a:r>
              <a:rPr lang="en-US" sz="2200" dirty="0"/>
              <a:t>Run on each class independently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Non-Maximum Suppression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76160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20077256-EB13-4148-927D-0DEE5EA0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00" y="1347050"/>
            <a:ext cx="5240532" cy="487369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A11B06-169D-48D5-B4AB-85E6897932D3}"/>
              </a:ext>
            </a:extLst>
          </p:cNvPr>
          <p:cNvGrpSpPr/>
          <p:nvPr/>
        </p:nvGrpSpPr>
        <p:grpSpPr>
          <a:xfrm>
            <a:off x="8449048" y="1537392"/>
            <a:ext cx="2489058" cy="2903454"/>
            <a:chOff x="8449048" y="1537392"/>
            <a:chExt cx="2489058" cy="29034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27B789-AD88-44A8-98E7-D6C2D481F262}"/>
                </a:ext>
              </a:extLst>
            </p:cNvPr>
            <p:cNvSpPr/>
            <p:nvPr/>
          </p:nvSpPr>
          <p:spPr>
            <a:xfrm>
              <a:off x="8449048" y="1537392"/>
              <a:ext cx="2458847" cy="263703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472F27-29F0-4355-A6AD-30AFE2359170}"/>
                </a:ext>
              </a:extLst>
            </p:cNvPr>
            <p:cNvSpPr txBox="1"/>
            <p:nvPr/>
          </p:nvSpPr>
          <p:spPr>
            <a:xfrm>
              <a:off x="9588038" y="4163847"/>
              <a:ext cx="1350068" cy="2769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7</a:t>
              </a:r>
              <a:endParaRPr lang="id-ID" dirty="0"/>
            </a:p>
          </p:txBody>
        </p:sp>
      </p:grp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1BAAB3D-955E-421B-BF40-F6A56C3D7CE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endParaRPr lang="en-US" sz="2200" dirty="0"/>
          </a:p>
          <a:p>
            <a:endParaRPr lang="en-US" sz="2200" dirty="0"/>
          </a:p>
          <a:p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Non-Max Suppression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72DAA0-0027-4972-939A-87DB580D5D08}"/>
              </a:ext>
            </a:extLst>
          </p:cNvPr>
          <p:cNvGrpSpPr/>
          <p:nvPr/>
        </p:nvGrpSpPr>
        <p:grpSpPr>
          <a:xfrm>
            <a:off x="6487630" y="1890999"/>
            <a:ext cx="2170052" cy="3808053"/>
            <a:chOff x="6487630" y="1890999"/>
            <a:chExt cx="2170052" cy="38080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625102-FC7A-4504-BEF5-F35E5A6ABCE9}"/>
                </a:ext>
              </a:extLst>
            </p:cNvPr>
            <p:cNvSpPr/>
            <p:nvPr/>
          </p:nvSpPr>
          <p:spPr>
            <a:xfrm>
              <a:off x="6502974" y="2178631"/>
              <a:ext cx="2154708" cy="35204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ADA43F-33AD-4A2D-A770-D7C31BCCA765}"/>
                </a:ext>
              </a:extLst>
            </p:cNvPr>
            <p:cNvSpPr txBox="1"/>
            <p:nvPr/>
          </p:nvSpPr>
          <p:spPr>
            <a:xfrm>
              <a:off x="6487630" y="1890999"/>
              <a:ext cx="1399329" cy="2769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)=0.9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E568-15EC-4B19-BE79-CC9CAC1B40A1}"/>
              </a:ext>
            </a:extLst>
          </p:cNvPr>
          <p:cNvGrpSpPr/>
          <p:nvPr/>
        </p:nvGrpSpPr>
        <p:grpSpPr>
          <a:xfrm>
            <a:off x="6858000" y="2275584"/>
            <a:ext cx="1931942" cy="3657383"/>
            <a:chOff x="6858000" y="2275584"/>
            <a:chExt cx="1931942" cy="36573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2A638-7A05-4C46-81A2-57CF83FFF8B9}"/>
                </a:ext>
              </a:extLst>
            </p:cNvPr>
            <p:cNvSpPr/>
            <p:nvPr/>
          </p:nvSpPr>
          <p:spPr>
            <a:xfrm>
              <a:off x="6858000" y="2275584"/>
              <a:ext cx="1921105" cy="3657383"/>
            </a:xfrm>
            <a:prstGeom prst="rect">
              <a:avLst/>
            </a:prstGeom>
            <a:noFill/>
            <a:ln w="57150">
              <a:solidFill>
                <a:srgbClr val="66FF3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0099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C475BA-A23E-455E-81B7-0E8CB2996F60}"/>
                </a:ext>
              </a:extLst>
            </p:cNvPr>
            <p:cNvSpPr txBox="1"/>
            <p:nvPr/>
          </p:nvSpPr>
          <p:spPr>
            <a:xfrm>
              <a:off x="7489587" y="5644293"/>
              <a:ext cx="1300355" cy="276999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8</a:t>
              </a:r>
              <a:endParaRPr lang="id-ID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445E57-0366-478D-8919-1286DD265A41}"/>
              </a:ext>
            </a:extLst>
          </p:cNvPr>
          <p:cNvGrpSpPr/>
          <p:nvPr/>
        </p:nvGrpSpPr>
        <p:grpSpPr>
          <a:xfrm>
            <a:off x="8279296" y="1759648"/>
            <a:ext cx="2470796" cy="2162710"/>
            <a:chOff x="8279296" y="1759648"/>
            <a:chExt cx="2470796" cy="21627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71F80C-734E-4521-9691-7E141A418778}"/>
                </a:ext>
              </a:extLst>
            </p:cNvPr>
            <p:cNvSpPr/>
            <p:nvPr/>
          </p:nvSpPr>
          <p:spPr>
            <a:xfrm>
              <a:off x="8279296" y="1759648"/>
              <a:ext cx="2470795" cy="216271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1DC6EA-7ED0-4BAA-A6D4-DD216BC602C3}"/>
                </a:ext>
              </a:extLst>
            </p:cNvPr>
            <p:cNvSpPr txBox="1"/>
            <p:nvPr/>
          </p:nvSpPr>
          <p:spPr>
            <a:xfrm>
              <a:off x="9250326" y="3635583"/>
              <a:ext cx="1499766" cy="276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75</a:t>
              </a:r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2618427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20077256-EB13-4148-927D-0DEE5EA0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00" y="1347050"/>
            <a:ext cx="5240532" cy="487369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A11B06-169D-48D5-B4AB-85E6897932D3}"/>
              </a:ext>
            </a:extLst>
          </p:cNvPr>
          <p:cNvGrpSpPr/>
          <p:nvPr/>
        </p:nvGrpSpPr>
        <p:grpSpPr>
          <a:xfrm>
            <a:off x="8449048" y="1537392"/>
            <a:ext cx="2489058" cy="2903454"/>
            <a:chOff x="8449048" y="1537392"/>
            <a:chExt cx="2489058" cy="29034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27B789-AD88-44A8-98E7-D6C2D481F262}"/>
                </a:ext>
              </a:extLst>
            </p:cNvPr>
            <p:cNvSpPr/>
            <p:nvPr/>
          </p:nvSpPr>
          <p:spPr>
            <a:xfrm>
              <a:off x="8449048" y="1537392"/>
              <a:ext cx="2458847" cy="263703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472F27-29F0-4355-A6AD-30AFE2359170}"/>
                </a:ext>
              </a:extLst>
            </p:cNvPr>
            <p:cNvSpPr txBox="1"/>
            <p:nvPr/>
          </p:nvSpPr>
          <p:spPr>
            <a:xfrm>
              <a:off x="9588038" y="4163847"/>
              <a:ext cx="1350068" cy="2769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7</a:t>
              </a:r>
              <a:endParaRPr lang="id-ID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445E57-0366-478D-8919-1286DD265A41}"/>
              </a:ext>
            </a:extLst>
          </p:cNvPr>
          <p:cNvGrpSpPr/>
          <p:nvPr/>
        </p:nvGrpSpPr>
        <p:grpSpPr>
          <a:xfrm>
            <a:off x="8279296" y="1759648"/>
            <a:ext cx="2470796" cy="2162710"/>
            <a:chOff x="8279296" y="1759648"/>
            <a:chExt cx="2470796" cy="21627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71F80C-734E-4521-9691-7E141A418778}"/>
                </a:ext>
              </a:extLst>
            </p:cNvPr>
            <p:cNvSpPr/>
            <p:nvPr/>
          </p:nvSpPr>
          <p:spPr>
            <a:xfrm>
              <a:off x="8279296" y="1759648"/>
              <a:ext cx="2470795" cy="216271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1DC6EA-7ED0-4BAA-A6D4-DD216BC602C3}"/>
                </a:ext>
              </a:extLst>
            </p:cNvPr>
            <p:cNvSpPr txBox="1"/>
            <p:nvPr/>
          </p:nvSpPr>
          <p:spPr>
            <a:xfrm>
              <a:off x="9250326" y="3635583"/>
              <a:ext cx="1499766" cy="276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75</a:t>
              </a:r>
              <a:endParaRPr lang="id-ID" dirty="0"/>
            </a:p>
          </p:txBody>
        </p:sp>
      </p:grp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1BAAB3D-955E-421B-BF40-F6A56C3D7CE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 err="1"/>
              <a:t>IoU</a:t>
            </a:r>
            <a:r>
              <a:rPr lang="en-US" sz="2200" dirty="0"/>
              <a:t>(🟥, 🟩) = </a:t>
            </a:r>
            <a:r>
              <a:rPr lang="en-US" sz="2200" dirty="0">
                <a:solidFill>
                  <a:srgbClr val="C00000"/>
                </a:solidFill>
              </a:rPr>
              <a:t>0.78</a:t>
            </a:r>
          </a:p>
          <a:p>
            <a:pPr lvl="1"/>
            <a:r>
              <a:rPr lang="en-US" sz="2200" dirty="0"/>
              <a:t>Remove 🟩</a:t>
            </a:r>
          </a:p>
          <a:p>
            <a:endParaRPr lang="en-US" sz="2200" dirty="0"/>
          </a:p>
          <a:p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Non-Max Suppression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E568-15EC-4B19-BE79-CC9CAC1B40A1}"/>
              </a:ext>
            </a:extLst>
          </p:cNvPr>
          <p:cNvGrpSpPr/>
          <p:nvPr/>
        </p:nvGrpSpPr>
        <p:grpSpPr>
          <a:xfrm>
            <a:off x="6858000" y="2275584"/>
            <a:ext cx="1931942" cy="3657383"/>
            <a:chOff x="6858000" y="2275584"/>
            <a:chExt cx="1931942" cy="36573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2A638-7A05-4C46-81A2-57CF83FFF8B9}"/>
                </a:ext>
              </a:extLst>
            </p:cNvPr>
            <p:cNvSpPr/>
            <p:nvPr/>
          </p:nvSpPr>
          <p:spPr>
            <a:xfrm>
              <a:off x="6858000" y="2275584"/>
              <a:ext cx="1921105" cy="3657383"/>
            </a:xfrm>
            <a:prstGeom prst="rect">
              <a:avLst/>
            </a:prstGeom>
            <a:noFill/>
            <a:ln w="57150">
              <a:solidFill>
                <a:srgbClr val="66FF3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rgbClr val="0099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C475BA-A23E-455E-81B7-0E8CB2996F60}"/>
                </a:ext>
              </a:extLst>
            </p:cNvPr>
            <p:cNvSpPr txBox="1"/>
            <p:nvPr/>
          </p:nvSpPr>
          <p:spPr>
            <a:xfrm>
              <a:off x="7489587" y="5644293"/>
              <a:ext cx="1300355" cy="276999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8</a:t>
              </a:r>
              <a:endParaRPr lang="id-ID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72DAA0-0027-4972-939A-87DB580D5D08}"/>
              </a:ext>
            </a:extLst>
          </p:cNvPr>
          <p:cNvGrpSpPr/>
          <p:nvPr/>
        </p:nvGrpSpPr>
        <p:grpSpPr>
          <a:xfrm>
            <a:off x="6487630" y="1890999"/>
            <a:ext cx="2170052" cy="3808053"/>
            <a:chOff x="6487630" y="1890999"/>
            <a:chExt cx="2170052" cy="38080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625102-FC7A-4504-BEF5-F35E5A6ABCE9}"/>
                </a:ext>
              </a:extLst>
            </p:cNvPr>
            <p:cNvSpPr/>
            <p:nvPr/>
          </p:nvSpPr>
          <p:spPr>
            <a:xfrm>
              <a:off x="6502974" y="2178631"/>
              <a:ext cx="2154708" cy="35204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ADA43F-33AD-4A2D-A770-D7C31BCCA765}"/>
                </a:ext>
              </a:extLst>
            </p:cNvPr>
            <p:cNvSpPr txBox="1"/>
            <p:nvPr/>
          </p:nvSpPr>
          <p:spPr>
            <a:xfrm>
              <a:off x="6487630" y="1890999"/>
              <a:ext cx="1399329" cy="2769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7240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20077256-EB13-4148-927D-0DEE5EA0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00" y="1347050"/>
            <a:ext cx="5240532" cy="487369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A11B06-169D-48D5-B4AB-85E6897932D3}"/>
              </a:ext>
            </a:extLst>
          </p:cNvPr>
          <p:cNvGrpSpPr/>
          <p:nvPr/>
        </p:nvGrpSpPr>
        <p:grpSpPr>
          <a:xfrm>
            <a:off x="8449048" y="1537392"/>
            <a:ext cx="2489058" cy="2903454"/>
            <a:chOff x="8449048" y="1537392"/>
            <a:chExt cx="2489058" cy="29034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27B789-AD88-44A8-98E7-D6C2D481F262}"/>
                </a:ext>
              </a:extLst>
            </p:cNvPr>
            <p:cNvSpPr/>
            <p:nvPr/>
          </p:nvSpPr>
          <p:spPr>
            <a:xfrm>
              <a:off x="8449048" y="1537392"/>
              <a:ext cx="2458847" cy="263703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472F27-29F0-4355-A6AD-30AFE2359170}"/>
                </a:ext>
              </a:extLst>
            </p:cNvPr>
            <p:cNvSpPr txBox="1"/>
            <p:nvPr/>
          </p:nvSpPr>
          <p:spPr>
            <a:xfrm>
              <a:off x="9588038" y="4163847"/>
              <a:ext cx="1350068" cy="2769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7</a:t>
              </a:r>
              <a:endParaRPr lang="id-ID" dirty="0"/>
            </a:p>
          </p:txBody>
        </p:sp>
      </p:grp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1BAAB3D-955E-421B-BF40-F6A56C3D7CE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 err="1"/>
              <a:t>IoU</a:t>
            </a:r>
            <a:r>
              <a:rPr lang="en-US" sz="2200" dirty="0"/>
              <a:t>(🟥, 🟩) = </a:t>
            </a:r>
            <a:r>
              <a:rPr lang="en-US" sz="2200" dirty="0">
                <a:solidFill>
                  <a:srgbClr val="C00000"/>
                </a:solidFill>
              </a:rPr>
              <a:t>0.78</a:t>
            </a:r>
          </a:p>
          <a:p>
            <a:pPr lvl="1"/>
            <a:r>
              <a:rPr lang="en-US" sz="2200" dirty="0"/>
              <a:t>Remove 🟩</a:t>
            </a:r>
          </a:p>
          <a:p>
            <a:r>
              <a:rPr lang="en-US" sz="2200" dirty="0" err="1"/>
              <a:t>IoU</a:t>
            </a:r>
            <a:r>
              <a:rPr lang="en-US" sz="2200" dirty="0"/>
              <a:t>(🟥, </a:t>
            </a:r>
            <a:r>
              <a:rPr lang="id-ID" sz="2200" dirty="0"/>
              <a:t>🟧</a:t>
            </a:r>
            <a:r>
              <a:rPr lang="en-US" sz="2200" dirty="0"/>
              <a:t>) = 0.07</a:t>
            </a:r>
          </a:p>
          <a:p>
            <a:r>
              <a:rPr lang="en-US" sz="2200" dirty="0" err="1"/>
              <a:t>IoU</a:t>
            </a:r>
            <a:r>
              <a:rPr lang="en-US" sz="2200" dirty="0"/>
              <a:t>(🟥, </a:t>
            </a:r>
            <a:r>
              <a:rPr lang="id-ID" sz="2200" dirty="0"/>
              <a:t>🟨</a:t>
            </a:r>
            <a:r>
              <a:rPr lang="en-US" sz="2200" dirty="0"/>
              <a:t>) = 0.05</a:t>
            </a:r>
          </a:p>
          <a:p>
            <a:endParaRPr lang="en-US" sz="2200" dirty="0"/>
          </a:p>
          <a:p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Non-Max Suppression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445E57-0366-478D-8919-1286DD265A41}"/>
              </a:ext>
            </a:extLst>
          </p:cNvPr>
          <p:cNvGrpSpPr/>
          <p:nvPr/>
        </p:nvGrpSpPr>
        <p:grpSpPr>
          <a:xfrm>
            <a:off x="8279296" y="1759648"/>
            <a:ext cx="2470796" cy="2162710"/>
            <a:chOff x="8279296" y="1759648"/>
            <a:chExt cx="2470796" cy="21627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71F80C-734E-4521-9691-7E141A418778}"/>
                </a:ext>
              </a:extLst>
            </p:cNvPr>
            <p:cNvSpPr/>
            <p:nvPr/>
          </p:nvSpPr>
          <p:spPr>
            <a:xfrm>
              <a:off x="8279296" y="1759648"/>
              <a:ext cx="2470795" cy="216271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1DC6EA-7ED0-4BAA-A6D4-DD216BC602C3}"/>
                </a:ext>
              </a:extLst>
            </p:cNvPr>
            <p:cNvSpPr txBox="1"/>
            <p:nvPr/>
          </p:nvSpPr>
          <p:spPr>
            <a:xfrm>
              <a:off x="9250326" y="3635583"/>
              <a:ext cx="1499766" cy="276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75</a:t>
              </a:r>
              <a:endParaRPr lang="id-ID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72DAA0-0027-4972-939A-87DB580D5D08}"/>
              </a:ext>
            </a:extLst>
          </p:cNvPr>
          <p:cNvGrpSpPr/>
          <p:nvPr/>
        </p:nvGrpSpPr>
        <p:grpSpPr>
          <a:xfrm>
            <a:off x="6487630" y="1890999"/>
            <a:ext cx="2170052" cy="3808053"/>
            <a:chOff x="6487630" y="1890999"/>
            <a:chExt cx="2170052" cy="38080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625102-FC7A-4504-BEF5-F35E5A6ABCE9}"/>
                </a:ext>
              </a:extLst>
            </p:cNvPr>
            <p:cNvSpPr/>
            <p:nvPr/>
          </p:nvSpPr>
          <p:spPr>
            <a:xfrm>
              <a:off x="6502974" y="2178631"/>
              <a:ext cx="2154708" cy="35204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ADA43F-33AD-4A2D-A770-D7C31BCCA765}"/>
                </a:ext>
              </a:extLst>
            </p:cNvPr>
            <p:cNvSpPr txBox="1"/>
            <p:nvPr/>
          </p:nvSpPr>
          <p:spPr>
            <a:xfrm>
              <a:off x="6487630" y="1890999"/>
              <a:ext cx="1399329" cy="2769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23747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20077256-EB13-4148-927D-0DEE5EA0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00" y="1347050"/>
            <a:ext cx="5240532" cy="487369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CA11B06-169D-48D5-B4AB-85E6897932D3}"/>
              </a:ext>
            </a:extLst>
          </p:cNvPr>
          <p:cNvGrpSpPr/>
          <p:nvPr/>
        </p:nvGrpSpPr>
        <p:grpSpPr>
          <a:xfrm>
            <a:off x="8449048" y="1537392"/>
            <a:ext cx="2489058" cy="2903454"/>
            <a:chOff x="8449048" y="1537392"/>
            <a:chExt cx="2489058" cy="29034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27B789-AD88-44A8-98E7-D6C2D481F262}"/>
                </a:ext>
              </a:extLst>
            </p:cNvPr>
            <p:cNvSpPr/>
            <p:nvPr/>
          </p:nvSpPr>
          <p:spPr>
            <a:xfrm>
              <a:off x="8449048" y="1537392"/>
              <a:ext cx="2458847" cy="263703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472F27-29F0-4355-A6AD-30AFE2359170}"/>
                </a:ext>
              </a:extLst>
            </p:cNvPr>
            <p:cNvSpPr txBox="1"/>
            <p:nvPr/>
          </p:nvSpPr>
          <p:spPr>
            <a:xfrm>
              <a:off x="9588038" y="4163847"/>
              <a:ext cx="1350068" cy="27699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7</a:t>
              </a:r>
              <a:endParaRPr lang="id-ID" dirty="0"/>
            </a:p>
          </p:txBody>
        </p:sp>
      </p:grp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41BAAB3D-955E-421B-BF40-F6A56C3D7CE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 err="1"/>
              <a:t>IoU</a:t>
            </a:r>
            <a:r>
              <a:rPr lang="en-US" sz="2200" dirty="0"/>
              <a:t>(</a:t>
            </a:r>
            <a:r>
              <a:rPr lang="id-ID" sz="2200" dirty="0"/>
              <a:t>🟧</a:t>
            </a:r>
            <a:r>
              <a:rPr lang="en-US" sz="2200" dirty="0"/>
              <a:t>, </a:t>
            </a:r>
            <a:r>
              <a:rPr lang="id-ID" sz="2200" dirty="0"/>
              <a:t>🟨</a:t>
            </a:r>
            <a:r>
              <a:rPr lang="en-US" sz="2200" dirty="0"/>
              <a:t>) = </a:t>
            </a:r>
            <a:r>
              <a:rPr lang="en-US" sz="2200" dirty="0">
                <a:solidFill>
                  <a:srgbClr val="C00000"/>
                </a:solidFill>
              </a:rPr>
              <a:t>0.74</a:t>
            </a:r>
          </a:p>
          <a:p>
            <a:pPr lvl="1"/>
            <a:r>
              <a:rPr lang="en-US" sz="2200" dirty="0"/>
              <a:t>Remove </a:t>
            </a:r>
            <a:r>
              <a:rPr lang="id-ID" sz="2200" dirty="0"/>
              <a:t>🟨</a:t>
            </a:r>
            <a:endParaRPr lang="en-US" sz="2200" dirty="0"/>
          </a:p>
          <a:p>
            <a:endParaRPr lang="en-US" sz="2200" dirty="0"/>
          </a:p>
          <a:p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Non-Max Suppression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72DAA0-0027-4972-939A-87DB580D5D08}"/>
              </a:ext>
            </a:extLst>
          </p:cNvPr>
          <p:cNvGrpSpPr/>
          <p:nvPr/>
        </p:nvGrpSpPr>
        <p:grpSpPr>
          <a:xfrm>
            <a:off x="6487630" y="1890999"/>
            <a:ext cx="2170052" cy="3808053"/>
            <a:chOff x="6487630" y="1890999"/>
            <a:chExt cx="2170052" cy="38080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625102-FC7A-4504-BEF5-F35E5A6ABCE9}"/>
                </a:ext>
              </a:extLst>
            </p:cNvPr>
            <p:cNvSpPr/>
            <p:nvPr/>
          </p:nvSpPr>
          <p:spPr>
            <a:xfrm>
              <a:off x="6502974" y="2178631"/>
              <a:ext cx="2154708" cy="35204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ADA43F-33AD-4A2D-A770-D7C31BCCA765}"/>
                </a:ext>
              </a:extLst>
            </p:cNvPr>
            <p:cNvSpPr txBox="1"/>
            <p:nvPr/>
          </p:nvSpPr>
          <p:spPr>
            <a:xfrm>
              <a:off x="6487630" y="1890999"/>
              <a:ext cx="1399329" cy="2769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)=0.9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445E57-0366-478D-8919-1286DD265A41}"/>
              </a:ext>
            </a:extLst>
          </p:cNvPr>
          <p:cNvGrpSpPr/>
          <p:nvPr/>
        </p:nvGrpSpPr>
        <p:grpSpPr>
          <a:xfrm>
            <a:off x="8279296" y="1759648"/>
            <a:ext cx="2470796" cy="2162710"/>
            <a:chOff x="8279296" y="1759648"/>
            <a:chExt cx="2470796" cy="21627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71F80C-734E-4521-9691-7E141A418778}"/>
                </a:ext>
              </a:extLst>
            </p:cNvPr>
            <p:cNvSpPr/>
            <p:nvPr/>
          </p:nvSpPr>
          <p:spPr>
            <a:xfrm>
              <a:off x="8279296" y="1759648"/>
              <a:ext cx="2470795" cy="216271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1DC6EA-7ED0-4BAA-A6D4-DD216BC602C3}"/>
                </a:ext>
              </a:extLst>
            </p:cNvPr>
            <p:cNvSpPr txBox="1"/>
            <p:nvPr/>
          </p:nvSpPr>
          <p:spPr>
            <a:xfrm>
              <a:off x="9250326" y="3635583"/>
              <a:ext cx="1499766" cy="276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75</a:t>
              </a:r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3302853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at that is standing in the grass&#10;&#10;Description automatically generated">
            <a:extLst>
              <a:ext uri="{FF2B5EF4-FFF2-40B4-BE49-F238E27FC236}">
                <a16:creationId xmlns:a16="http://schemas.microsoft.com/office/drawing/2014/main" id="{20077256-EB13-4148-927D-0DEE5EA0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00" y="1347050"/>
            <a:ext cx="5240532" cy="4873695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E56F1F1-61F6-487D-BF7E-6772F73680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Result 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Non-Max Suppression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72DAA0-0027-4972-939A-87DB580D5D08}"/>
              </a:ext>
            </a:extLst>
          </p:cNvPr>
          <p:cNvGrpSpPr/>
          <p:nvPr/>
        </p:nvGrpSpPr>
        <p:grpSpPr>
          <a:xfrm>
            <a:off x="6487630" y="1890999"/>
            <a:ext cx="2170052" cy="3808053"/>
            <a:chOff x="6487630" y="1890999"/>
            <a:chExt cx="2170052" cy="38080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625102-FC7A-4504-BEF5-F35E5A6ABCE9}"/>
                </a:ext>
              </a:extLst>
            </p:cNvPr>
            <p:cNvSpPr/>
            <p:nvPr/>
          </p:nvSpPr>
          <p:spPr>
            <a:xfrm>
              <a:off x="6502974" y="2178631"/>
              <a:ext cx="2154708" cy="35204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ADA43F-33AD-4A2D-A770-D7C31BCCA765}"/>
                </a:ext>
              </a:extLst>
            </p:cNvPr>
            <p:cNvSpPr txBox="1"/>
            <p:nvPr/>
          </p:nvSpPr>
          <p:spPr>
            <a:xfrm>
              <a:off x="6487630" y="1890999"/>
              <a:ext cx="1399329" cy="2769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)=0.9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445E57-0366-478D-8919-1286DD265A41}"/>
              </a:ext>
            </a:extLst>
          </p:cNvPr>
          <p:cNvGrpSpPr/>
          <p:nvPr/>
        </p:nvGrpSpPr>
        <p:grpSpPr>
          <a:xfrm>
            <a:off x="8279296" y="1759648"/>
            <a:ext cx="2470796" cy="2162710"/>
            <a:chOff x="8279296" y="1759648"/>
            <a:chExt cx="2470796" cy="21627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71F80C-734E-4521-9691-7E141A418778}"/>
                </a:ext>
              </a:extLst>
            </p:cNvPr>
            <p:cNvSpPr/>
            <p:nvPr/>
          </p:nvSpPr>
          <p:spPr>
            <a:xfrm>
              <a:off x="8279296" y="1759648"/>
              <a:ext cx="2470795" cy="216271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1DC6EA-7ED0-4BAA-A6D4-DD216BC602C3}"/>
                </a:ext>
              </a:extLst>
            </p:cNvPr>
            <p:cNvSpPr txBox="1"/>
            <p:nvPr/>
          </p:nvSpPr>
          <p:spPr>
            <a:xfrm>
              <a:off x="9250326" y="3635583"/>
              <a:ext cx="1499766" cy="276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/>
            </a:lstStyle>
            <a:p>
              <a:r>
                <a:rPr lang="id-ID" dirty="0"/>
                <a:t>P(</a:t>
              </a:r>
              <a:r>
                <a:rPr lang="en-US" dirty="0"/>
                <a:t>cat</a:t>
              </a:r>
              <a:r>
                <a:rPr lang="id-ID" dirty="0"/>
                <a:t>)=0.</a:t>
              </a:r>
              <a:r>
                <a:rPr lang="en-US" dirty="0"/>
                <a:t>75</a:t>
              </a:r>
              <a:endParaRPr lang="id-ID" dirty="0"/>
            </a:p>
          </p:txBody>
        </p:sp>
      </p:grpSp>
    </p:spTree>
    <p:extLst>
      <p:ext uri="{BB962C8B-B14F-4D97-AF65-F5344CB8AC3E}">
        <p14:creationId xmlns:p14="http://schemas.microsoft.com/office/powerpoint/2010/main" val="2151387050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E56F1F1-61F6-487D-BF7E-6772F73680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4849864" cy="4025490"/>
          </a:xfrm>
        </p:spPr>
        <p:txBody>
          <a:bodyPr/>
          <a:lstStyle/>
          <a:p>
            <a:r>
              <a:rPr lang="en-US" dirty="0"/>
              <a:t>NMS may eliminate ”good” boxes when objects are highly overlapping… </a:t>
            </a:r>
          </a:p>
          <a:p>
            <a:endParaRPr lang="en-US" dirty="0"/>
          </a:p>
          <a:p>
            <a:r>
              <a:rPr lang="en-US" dirty="0"/>
              <a:t>no good solution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Non-Max Suppression Problem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C87BE-2839-4081-9D94-C5245D9E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022" y="2026454"/>
            <a:ext cx="6241729" cy="4141647"/>
          </a:xfrm>
          <a:prstGeom prst="rect">
            <a:avLst/>
          </a:prstGeom>
        </p:spPr>
      </p:pic>
      <p:pic>
        <p:nvPicPr>
          <p:cNvPr id="7" name="Graphic 6" descr="Worried face outline with solid fill">
            <a:extLst>
              <a:ext uri="{FF2B5EF4-FFF2-40B4-BE49-F238E27FC236}">
                <a16:creationId xmlns:a16="http://schemas.microsoft.com/office/drawing/2014/main" id="{9FED2E35-200A-4173-8645-A6B683ACE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500" y="4097277"/>
            <a:ext cx="6286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3453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gaussian pyramid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region proposal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Classify features</a:t>
            </a:r>
          </a:p>
          <a:p>
            <a:r>
              <a:rPr lang="en-US" sz="2200" dirty="0"/>
              <a:t>Post-processing</a:t>
            </a:r>
          </a:p>
          <a:p>
            <a:pPr lvl="1"/>
            <a:r>
              <a:rPr lang="en-US" sz="2200" dirty="0"/>
              <a:t>Non-max suppression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1D213-CBF4-4E70-8FAA-C2CAB0B8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89571" y="1419218"/>
            <a:ext cx="6995160" cy="46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gaussian pyramid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region proposal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Classify features</a:t>
            </a:r>
          </a:p>
          <a:p>
            <a:r>
              <a:rPr lang="en-US" sz="2200" dirty="0"/>
              <a:t>Post-processing</a:t>
            </a:r>
          </a:p>
          <a:p>
            <a:pPr lvl="1"/>
            <a:r>
              <a:rPr lang="en-US" sz="2200" dirty="0"/>
              <a:t>Non-max suppression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CFE6A-F537-4FBF-8F16-F82F969B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6" y="1440484"/>
            <a:ext cx="6922008" cy="46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1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as Regression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2" descr="Image result for cat dog duck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3295" y="2913425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6156" y="3136430"/>
            <a:ext cx="25494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>
                <a:latin typeface="ArialMT"/>
              </a:rPr>
              <a:t>DOG,</a:t>
            </a:r>
            <a:r>
              <a:rPr lang="en-US" sz="2000" dirty="0">
                <a:latin typeface="ArialMT"/>
              </a:rPr>
              <a:t>	</a:t>
            </a:r>
            <a:r>
              <a:rPr lang="pl-PL" sz="2000" dirty="0">
                <a:latin typeface="ArialMT"/>
              </a:rPr>
              <a:t>(x, y, w, h)</a:t>
            </a:r>
          </a:p>
          <a:p>
            <a:r>
              <a:rPr lang="en-US" sz="2000" dirty="0">
                <a:latin typeface="ArialMT"/>
              </a:rPr>
              <a:t>CAT,	(x, y, w, h)</a:t>
            </a:r>
          </a:p>
          <a:p>
            <a:r>
              <a:rPr lang="en-US" sz="2000" dirty="0">
                <a:latin typeface="ArialMT"/>
              </a:rPr>
              <a:t>CAT	(x, y, w, h)</a:t>
            </a:r>
          </a:p>
          <a:p>
            <a:r>
              <a:rPr lang="pl-PL" sz="2000" dirty="0">
                <a:latin typeface="ArialMT"/>
              </a:rPr>
              <a:t>DUCK</a:t>
            </a:r>
            <a:r>
              <a:rPr lang="en-US" sz="2000" dirty="0">
                <a:latin typeface="ArialMT"/>
              </a:rPr>
              <a:t>	</a:t>
            </a:r>
            <a:r>
              <a:rPr lang="pl-PL" sz="2000" dirty="0">
                <a:latin typeface="ArialMT"/>
              </a:rPr>
              <a:t>(x, y, w, h)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956156" y="4650785"/>
            <a:ext cx="2549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MT"/>
              </a:rPr>
              <a:t>= 16 numbers</a:t>
            </a:r>
            <a:endParaRPr lang="en-US" sz="20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166101" y="3781586"/>
            <a:ext cx="122436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468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gaussian pyramid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region proposal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Classify features</a:t>
            </a:r>
          </a:p>
          <a:p>
            <a:r>
              <a:rPr lang="en-US" sz="2200" dirty="0"/>
              <a:t>Post-processing</a:t>
            </a:r>
          </a:p>
          <a:p>
            <a:pPr lvl="1"/>
            <a:r>
              <a:rPr lang="en-US" sz="2200" dirty="0"/>
              <a:t>Non-max suppression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86D3C-E43C-4561-ABA4-3F0E361E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6" y="1450827"/>
            <a:ext cx="6922008" cy="46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6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gaussian pyramid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region proposal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Classify features</a:t>
            </a:r>
          </a:p>
          <a:p>
            <a:r>
              <a:rPr lang="en-US" sz="2200" dirty="0"/>
              <a:t>Post-processing</a:t>
            </a:r>
          </a:p>
          <a:p>
            <a:pPr lvl="1"/>
            <a:r>
              <a:rPr lang="en-US" sz="2200" dirty="0"/>
              <a:t>Non-max suppression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C862F-2302-4A2A-ACA0-E988106D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892" y="1465473"/>
            <a:ext cx="6876288" cy="461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2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gaussian pyramid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region proposal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Classify features</a:t>
            </a:r>
          </a:p>
          <a:p>
            <a:r>
              <a:rPr lang="en-US" sz="2200" dirty="0"/>
              <a:t>Post-processing</a:t>
            </a:r>
          </a:p>
          <a:p>
            <a:pPr lvl="1"/>
            <a:r>
              <a:rPr lang="en-US" sz="2200" dirty="0"/>
              <a:t>Non-max suppression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C9077-CACD-4E30-9CB7-CB5689F9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626" y="1531328"/>
            <a:ext cx="6912864" cy="44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E6F058-21CE-4133-AA13-3AD23F12768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6833" y="2009550"/>
            <a:ext cx="11101917" cy="4025490"/>
          </a:xfrm>
        </p:spPr>
        <p:txBody>
          <a:bodyPr/>
          <a:lstStyle/>
          <a:p>
            <a:r>
              <a:rPr lang="en-US" sz="2200" dirty="0"/>
              <a:t>Scan all possible locations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gaussian pyramid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Use region proposal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Extract features</a:t>
            </a: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Classify features</a:t>
            </a:r>
          </a:p>
          <a:p>
            <a:r>
              <a:rPr lang="en-US" sz="2200" dirty="0"/>
              <a:t>Post-processing</a:t>
            </a:r>
          </a:p>
          <a:p>
            <a:pPr lvl="1"/>
            <a:r>
              <a:rPr lang="en-US" sz="2200" dirty="0"/>
              <a:t>Non-max suppression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C1B47-424E-4C8F-B4C8-6B0DD2F9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37" y="1454094"/>
            <a:ext cx="6912864" cy="45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12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as Regression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987153" y="2826458"/>
            <a:ext cx="25494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CAT,	(x, y, w, h)</a:t>
            </a:r>
          </a:p>
          <a:p>
            <a:r>
              <a:rPr lang="en-US" sz="2000" dirty="0">
                <a:latin typeface="ArialMT"/>
              </a:rPr>
              <a:t>CAT,	(x, y, w, h)</a:t>
            </a:r>
          </a:p>
          <a:p>
            <a:r>
              <a:rPr lang="en-US" sz="2000" dirty="0">
                <a:latin typeface="ArialMT"/>
              </a:rPr>
              <a:t>CAT,	(x, y, w, h)</a:t>
            </a:r>
          </a:p>
          <a:p>
            <a:r>
              <a:rPr lang="en-US" sz="2000" dirty="0">
                <a:latin typeface="ArialMT"/>
              </a:rPr>
              <a:t>…..</a:t>
            </a:r>
          </a:p>
          <a:p>
            <a:r>
              <a:rPr lang="en-US" sz="2000" dirty="0">
                <a:latin typeface="ArialMT"/>
              </a:rPr>
              <a:t>CAT,	(x, y, w, h)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87153" y="4650785"/>
            <a:ext cx="2549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MT"/>
              </a:rPr>
              <a:t>= many numbers</a:t>
            </a:r>
            <a:endParaRPr lang="en-US" sz="2000" b="1" dirty="0"/>
          </a:p>
        </p:txBody>
      </p:sp>
      <p:pic>
        <p:nvPicPr>
          <p:cNvPr id="2050" name="Picture 2" descr="Image result for lots of cat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023" y="2576377"/>
            <a:ext cx="3715492" cy="24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90678" y="5453056"/>
            <a:ext cx="49233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MT"/>
              </a:rPr>
              <a:t>Problem: Need variable sized outputs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ArialMT"/>
              </a:rPr>
              <a:t>We cannot use simple regression head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383073" y="3781586"/>
            <a:ext cx="100584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518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1027810"/>
          </a:xfrm>
        </p:spPr>
        <p:txBody>
          <a:bodyPr/>
          <a:lstStyle/>
          <a:p>
            <a:pPr algn="ctr"/>
            <a:r>
              <a:rPr lang="en-US" dirty="0"/>
              <a:t>Detection as Classification</a:t>
            </a:r>
            <a:br>
              <a:rPr lang="en-US" dirty="0"/>
            </a:br>
            <a:r>
              <a:rPr lang="en-US" sz="2400" dirty="0"/>
              <a:t>(Back using Sliding Window)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9071975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5626</TotalTime>
  <Words>1964</Words>
  <Application>Microsoft Office PowerPoint</Application>
  <PresentationFormat>Widescreen</PresentationFormat>
  <Paragraphs>629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</vt:lpstr>
      <vt:lpstr>Arial-BoldMT</vt:lpstr>
      <vt:lpstr>ArialMT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Computer Vision Tasks</vt:lpstr>
      <vt:lpstr>How to solve Detection?</vt:lpstr>
      <vt:lpstr>Detection as Regression?</vt:lpstr>
      <vt:lpstr>Detection as Regression</vt:lpstr>
      <vt:lpstr>Detection as Regression</vt:lpstr>
      <vt:lpstr>Detection as Regression</vt:lpstr>
      <vt:lpstr>Detection as Classification (Back using Sliding Window)</vt:lpstr>
      <vt:lpstr>Back to Sliding Window</vt:lpstr>
      <vt:lpstr>Single Class Detection: Face Detection </vt:lpstr>
      <vt:lpstr>Single Class Detection : Human Detection </vt:lpstr>
      <vt:lpstr>Modern Object Detection</vt:lpstr>
      <vt:lpstr>Object Detection – Datasets </vt:lpstr>
      <vt:lpstr>Evaluating Detection</vt:lpstr>
      <vt:lpstr>Evaluation Metrics</vt:lpstr>
      <vt:lpstr>Intersection over Union</vt:lpstr>
      <vt:lpstr>Intersection over Union</vt:lpstr>
      <vt:lpstr>Intersection over Union</vt:lpstr>
      <vt:lpstr>Intersection over Union</vt:lpstr>
      <vt:lpstr>Intersection over Union</vt:lpstr>
      <vt:lpstr>Precision and Recall</vt:lpstr>
      <vt:lpstr>Positives and Negatives</vt:lpstr>
      <vt:lpstr>Positives and Negatives</vt:lpstr>
      <vt:lpstr>Positives and Negatives</vt:lpstr>
      <vt:lpstr>Precision and Recall</vt:lpstr>
      <vt:lpstr>Mean Average Precision</vt:lpstr>
      <vt:lpstr>Object Detection – Evaluation </vt:lpstr>
      <vt:lpstr>Average Precision</vt:lpstr>
      <vt:lpstr>Average Precision of a single class detection</vt:lpstr>
      <vt:lpstr>Average Precision of a single class detection</vt:lpstr>
      <vt:lpstr>Average Precision of a single class detection</vt:lpstr>
      <vt:lpstr>Average Precision of a single class detection</vt:lpstr>
      <vt:lpstr>Average Precision of a single class detection</vt:lpstr>
      <vt:lpstr>Average Precision of a single class detection</vt:lpstr>
      <vt:lpstr>Average Precision of a single class detection</vt:lpstr>
      <vt:lpstr>Average Precision of a single class detection</vt:lpstr>
      <vt:lpstr>Mean Average Precision of an Object Detector</vt:lpstr>
      <vt:lpstr>Impact of Deep Learning</vt:lpstr>
      <vt:lpstr>Object Detection: Classical Approach</vt:lpstr>
      <vt:lpstr>Classical Approach</vt:lpstr>
      <vt:lpstr>Classical Approach</vt:lpstr>
      <vt:lpstr>Classical Approach</vt:lpstr>
      <vt:lpstr>Classical Approach</vt:lpstr>
      <vt:lpstr>Gaussian Pyramid</vt:lpstr>
      <vt:lpstr>Classical Approach</vt:lpstr>
      <vt:lpstr>Classical Approach</vt:lpstr>
      <vt:lpstr>Classical Approach</vt:lpstr>
      <vt:lpstr>Region Proposal</vt:lpstr>
      <vt:lpstr>Region Proposals</vt:lpstr>
      <vt:lpstr>Selective Search</vt:lpstr>
      <vt:lpstr>Edge Boxes</vt:lpstr>
      <vt:lpstr>Background Segmentation</vt:lpstr>
      <vt:lpstr>Region Proposal Methods</vt:lpstr>
      <vt:lpstr>Classical Approach</vt:lpstr>
      <vt:lpstr>Classical Approach</vt:lpstr>
      <vt:lpstr>Classical Approach</vt:lpstr>
      <vt:lpstr>Classical Approach</vt:lpstr>
      <vt:lpstr>Non-Maximum Suppression</vt:lpstr>
      <vt:lpstr>From Canny Edge Detector</vt:lpstr>
      <vt:lpstr>Non-Maximum Suppression</vt:lpstr>
      <vt:lpstr>Non-Max Suppression</vt:lpstr>
      <vt:lpstr>Non-Max Suppression</vt:lpstr>
      <vt:lpstr>Non-Max Suppression</vt:lpstr>
      <vt:lpstr>Non-Max Suppression</vt:lpstr>
      <vt:lpstr>Non-Max Suppression</vt:lpstr>
      <vt:lpstr>Non-Max Suppression Problem</vt:lpstr>
      <vt:lpstr>Classical Approach</vt:lpstr>
      <vt:lpstr>Classical Approach</vt:lpstr>
      <vt:lpstr>Classical Approach</vt:lpstr>
      <vt:lpstr>Classical Approach</vt:lpstr>
      <vt:lpstr>Classical Approach</vt:lpstr>
      <vt:lpstr>Classical Approach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539</cp:revision>
  <dcterms:created xsi:type="dcterms:W3CDTF">2012-11-14T18:53:32Z</dcterms:created>
  <dcterms:modified xsi:type="dcterms:W3CDTF">2020-11-28T00:00:07Z</dcterms:modified>
</cp:coreProperties>
</file>